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83" r:id="rId3"/>
    <p:sldId id="265" r:id="rId4"/>
    <p:sldId id="284" r:id="rId5"/>
    <p:sldId id="279" r:id="rId6"/>
    <p:sldId id="281" r:id="rId7"/>
    <p:sldId id="1299" r:id="rId8"/>
    <p:sldId id="129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1039" autoAdjust="0"/>
  </p:normalViewPr>
  <p:slideViewPr>
    <p:cSldViewPr snapToGrid="0">
      <p:cViewPr varScale="1">
        <p:scale>
          <a:sx n="68" d="100"/>
          <a:sy n="68" d="100"/>
        </p:scale>
        <p:origin x="57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EB0D3-E59A-46C2-8310-479937B7EDB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F5515-20DF-40F7-9292-5006D72D1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8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of these considerations become topics of debate with the institutions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8F5515-20DF-40F7-9292-5006D72D1A3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1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28413-1833-406D-BFC6-271BE6ECF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AAB630-3B25-4934-809F-9A5CAC93C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39322-A20B-416F-A569-085AC46F0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BEF97-DC75-466A-8CB0-5A9712F6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A4A76-AD21-45B6-863B-4716F7BF3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67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0E83A-BFE2-4D1C-A80E-5D4474267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E8CD76-5940-4297-8DAE-60F436DDD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F0EA4-D1D3-45A0-B838-5449249A1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4C49D-68E4-4747-BF34-7311E05EA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EE841-1E6C-492B-8A8D-D625CE3D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5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5C0C7D-C57D-4FD3-9788-FEDA1F83BE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E752AE-62BA-430F-B87D-FBCC43971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50838-2C7D-4C03-B21A-F53903ED0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26A80-583C-4121-B601-14BC736C8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41DCF-6DC6-4B3E-89AA-E18536352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5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A9521-4445-45D7-918E-17205EFA4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5953A-5538-4F07-9979-50AA04AA2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168B9-3B85-4D9D-B737-C0010142B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367C3-E718-4221-8557-53E5FDE72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684F-3ECC-49AC-80F8-CED6D427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1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29A66-E009-4BE0-9147-9843AE439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97D82-D698-4698-AF0C-944B9186D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6B394-D6B3-41BF-AC93-99E77F4AB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C053E-8FE8-4228-86E5-19720E3B2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88576-BBA8-4226-A802-CFD0AE631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84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DD238-F148-4761-B64D-BF5A6D5EF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4BC1E-DDFA-4D8A-A7AE-C7A9ECA380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6098-2304-4E74-A75E-F3176C4A1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9A1C5-E825-4A60-8193-181E3AA88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091E6A-8688-4F0A-8BC0-629582F33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7708C-33CD-4515-A035-59EEA6E19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6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ACEFF-0916-4FF0-9772-4A22B12D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374A1-47F6-4235-8C6A-0738B31EE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05FC5-D78B-44C7-A993-69801299C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5A3096-B3A3-4C0F-9A61-8188A9C46A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9DA08A-47C9-43F2-B432-BC2EC284CA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77C8EB-565F-49F7-A797-99246AAC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BE0330-E5BF-405E-AD72-1B472C100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C781F-84D6-4BFC-93A5-592ED64E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1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DAD53-AF4B-4F91-85D4-78018FA06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920BED-7AB5-456D-B50E-93A24A3DB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BA7118-468F-415D-9F3B-3E224BD74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20BEF8-2E38-4D37-903E-4B7BC971A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09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83FFDB-2D23-4331-AAF1-BA978884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E75937-63CA-4FAD-925D-01F0C287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09B5D-C395-482E-81EA-F57F8109C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0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00364-7FF0-40F1-8DB2-53C0A565D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878CE-88FF-4A92-A4CA-89E39C756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31141A-79C5-4955-A047-E5CC66F84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6441-5D09-4246-ADCC-285C544B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DC4C5-3118-40A1-8443-DAEEDA770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D5D23-84AD-43D3-86C6-03903A92F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79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9A0E4-91D1-4517-9E64-0797729E9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174786-14BB-4DC8-82C6-597A25DC8F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9CB258-E971-49A8-B72C-35F87542B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486A07-EC2A-4CE6-AF91-6D7E782AC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2290A-1E95-4859-98CB-D33C0A2A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45067-7F07-403E-ADA3-B054C3C45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6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D3E05-039C-4C07-9847-10FDC7370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enorite" panose="00000500000000000000" pitchFamily="2" charset="0"/>
              </a:defRPr>
            </a:lvl1pPr>
          </a:lstStyle>
          <a:p>
            <a:fld id="{B9EED788-0D9C-4B99-96C1-B02605E3748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EB291E-503E-4D86-8975-447DBAA7C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62AA57-828A-44DF-951D-332130555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1BC93-D957-4E28-A8DB-F371D006B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A1C6E-7C07-40D0-BC9E-0985BB06E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enorite" panose="00000500000000000000" pitchFamily="2" charset="0"/>
              </a:defRPr>
            </a:lvl1pPr>
          </a:lstStyle>
          <a:p>
            <a:fld id="{0ED15342-FC8B-435D-8D2E-A398661FE89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-2007-Original">
            <a:extLst>
              <a:ext uri="{FF2B5EF4-FFF2-40B4-BE49-F238E27FC236}">
                <a16:creationId xmlns:a16="http://schemas.microsoft.com/office/drawing/2014/main" id="{F32E032B-18EB-43CB-8217-D901CE9F4052}"/>
              </a:ext>
            </a:extLst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89687"/>
            <a:ext cx="1827386" cy="33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05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Tenorite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enorite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enorite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enorite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enorite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enorite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12" Type="http://schemas.openxmlformats.org/officeDocument/2006/relationships/image" Target="../media/image1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5" Type="http://schemas.openxmlformats.org/officeDocument/2006/relationships/image" Target="../media/image1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Relationship Id="rId14" Type="http://schemas.openxmlformats.org/officeDocument/2006/relationships/image" Target="../media/image14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3387-1F4C-023A-B600-48B3012FB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2160" y="1122363"/>
            <a:ext cx="1049528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Higher Education Funding Models</a:t>
            </a:r>
            <a:br>
              <a:rPr lang="en-US" dirty="0"/>
            </a:br>
            <a:r>
              <a:rPr lang="en-US" sz="4400" dirty="0">
                <a:solidFill>
                  <a:schemeClr val="accent1"/>
                </a:solidFill>
              </a:rPr>
              <a:t>Considerations &amp; Lessons From Other States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938E9-D8B2-C4EF-FFFD-FD45C255A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67734"/>
            <a:ext cx="9144000" cy="1190065"/>
          </a:xfrm>
        </p:spPr>
        <p:txBody>
          <a:bodyPr/>
          <a:lstStyle/>
          <a:p>
            <a:r>
              <a:rPr lang="en-US" dirty="0"/>
              <a:t>WICHE Legislative Advisory Committee</a:t>
            </a:r>
          </a:p>
          <a:p>
            <a:r>
              <a:rPr lang="en-US" dirty="0"/>
              <a:t>Phoenix, Arizona | September 12, 2023</a:t>
            </a:r>
          </a:p>
        </p:txBody>
      </p:sp>
    </p:spTree>
    <p:extLst>
      <p:ext uri="{BB962C8B-B14F-4D97-AF65-F5344CB8AC3E}">
        <p14:creationId xmlns:p14="http://schemas.microsoft.com/office/powerpoint/2010/main" val="64579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C018D-ED61-4563-BD74-931BB7480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Recent Reform Efforts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43DCBD0-00E1-351E-B305-C5D54430AA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1832879"/>
              </p:ext>
            </p:extLst>
          </p:nvPr>
        </p:nvGraphicFramePr>
        <p:xfrm>
          <a:off x="1952828" y="1913174"/>
          <a:ext cx="8286344" cy="37084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492712">
                  <a:extLst>
                    <a:ext uri="{9D8B030D-6E8A-4147-A177-3AD203B41FA5}">
                      <a16:colId xmlns:a16="http://schemas.microsoft.com/office/drawing/2014/main" val="309536490"/>
                    </a:ext>
                  </a:extLst>
                </a:gridCol>
                <a:gridCol w="5793632">
                  <a:extLst>
                    <a:ext uri="{9D8B030D-6E8A-4147-A177-3AD203B41FA5}">
                      <a16:colId xmlns:a16="http://schemas.microsoft.com/office/drawing/2014/main" val="13763646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Sector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007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Colorado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Statewide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249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Florida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Separate Reviews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73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Illinois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Four-Year Institutions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969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Indiana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Four-Year Institutions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726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Missouri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Statewide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469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Oregon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Separate Processes for Four- and Two-Year Institutions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0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Pennsylvania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PASSHE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640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Texas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Two-Year Institutions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684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Virginia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Statewide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514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5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8AC28-24B4-A0B0-FDD5-F12BD8E6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enorite" panose="00000500000000000000" pitchFamily="2" charset="0"/>
              </a:rPr>
              <a:t>Linking Costs, State Priorities, and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2E453-36D7-9B9E-04E1-8E72273FD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7906304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enorite" panose="00000500000000000000" pitchFamily="2" charset="0"/>
              </a:rPr>
              <a:t>Preserving the value of an institution as a state asset</a:t>
            </a:r>
          </a:p>
          <a:p>
            <a:r>
              <a:rPr lang="en-US" dirty="0">
                <a:latin typeface="Tenorite" panose="00000500000000000000" pitchFamily="2" charset="0"/>
              </a:rPr>
              <a:t>Recognizing variation in fixed and variable costs</a:t>
            </a:r>
          </a:p>
          <a:p>
            <a:r>
              <a:rPr lang="en-US" dirty="0">
                <a:latin typeface="Tenorite" panose="00000500000000000000" pitchFamily="2" charset="0"/>
              </a:rPr>
              <a:t>Aligning state goals with a rational funding strategy that has three critical elements</a:t>
            </a:r>
          </a:p>
          <a:p>
            <a:pPr marL="914400" lvl="1" indent="-457200">
              <a:buFont typeface="Arial" panose="020B0604020202020204" pitchFamily="34" charset="0"/>
              <a:buAutoNum type="arabicPeriod"/>
            </a:pPr>
            <a:r>
              <a:rPr lang="en-US" dirty="0">
                <a:latin typeface="Tenorite" panose="00000500000000000000" pitchFamily="2" charset="0"/>
              </a:rPr>
              <a:t>Differentiated roles</a:t>
            </a:r>
          </a:p>
          <a:p>
            <a:pPr marL="914400" lvl="1" indent="-457200">
              <a:buFont typeface="Arial" panose="020B0604020202020204" pitchFamily="34" charset="0"/>
              <a:buAutoNum type="arabicPeriod"/>
            </a:pPr>
            <a:r>
              <a:rPr lang="en-US" dirty="0">
                <a:latin typeface="Tenorite" panose="00000500000000000000" pitchFamily="2" charset="0"/>
              </a:rPr>
              <a:t>Predictability &amp; sustainability</a:t>
            </a:r>
          </a:p>
          <a:p>
            <a:pPr marL="914400" lvl="1" indent="-457200">
              <a:buAutoNum type="arabicPeriod"/>
            </a:pPr>
            <a:r>
              <a:rPr lang="en-US" dirty="0">
                <a:latin typeface="Tenorite" panose="00000500000000000000" pitchFamily="2" charset="0"/>
              </a:rPr>
              <a:t>Improvement</a:t>
            </a:r>
          </a:p>
          <a:p>
            <a:r>
              <a:rPr lang="en-US" dirty="0">
                <a:latin typeface="Tenorite" panose="00000500000000000000" pitchFamily="2" charset="0"/>
              </a:rPr>
              <a:t>Serving current students effectively AND serving more and different students better</a:t>
            </a:r>
          </a:p>
          <a:p>
            <a:r>
              <a:rPr lang="en-US" dirty="0">
                <a:latin typeface="Tenorite" panose="00000500000000000000" pitchFamily="2" charset="0"/>
              </a:rPr>
              <a:t>Variation in capacity to generate revenue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DB0A07-55FF-A3FE-8096-D8024CA54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4203" y="1781968"/>
            <a:ext cx="2950148" cy="4394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719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648F0-5D71-F2FF-DC49-4C67EB4DF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Priorities /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D4838-6B7B-1B50-DC0E-8FB7EA6C1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Predictability and transparency</a:t>
            </a:r>
          </a:p>
          <a:p>
            <a:r>
              <a:rPr lang="en-US" dirty="0"/>
              <a:t>Capacity and responsiveness – what gets funded and how?</a:t>
            </a:r>
          </a:p>
          <a:p>
            <a:r>
              <a:rPr lang="en-US" dirty="0"/>
              <a:t>Performance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Tenorite" panose="00000500000000000000" pitchFamily="2" charset="0"/>
              <a:buChar char="–"/>
            </a:pPr>
            <a:r>
              <a:rPr lang="en-US" sz="1900" dirty="0">
                <a:solidFill>
                  <a:schemeClr val="accent1"/>
                </a:solidFill>
              </a:rPr>
              <a:t>Adequacy first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Tenorite" panose="00000500000000000000" pitchFamily="2" charset="0"/>
              <a:buChar char="–"/>
            </a:pPr>
            <a:r>
              <a:rPr lang="en-US" sz="1900" dirty="0">
                <a:solidFill>
                  <a:schemeClr val="accent1"/>
                </a:solidFill>
              </a:rPr>
              <a:t>Incentives for improvement and excellence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Tenorite" panose="00000500000000000000" pitchFamily="2" charset="0"/>
              <a:buChar char="–"/>
            </a:pPr>
            <a:r>
              <a:rPr lang="en-US" sz="1900" dirty="0">
                <a:solidFill>
                  <a:schemeClr val="accent1"/>
                </a:solidFill>
              </a:rPr>
              <a:t>Unintended consequences</a:t>
            </a:r>
          </a:p>
          <a:p>
            <a:r>
              <a:rPr lang="en-US" dirty="0"/>
              <a:t>Funding for mission differences, local needs</a:t>
            </a:r>
          </a:p>
          <a:p>
            <a:r>
              <a:rPr lang="en-US" dirty="0"/>
              <a:t>Collaboration</a:t>
            </a:r>
          </a:p>
        </p:txBody>
      </p:sp>
    </p:spTree>
    <p:extLst>
      <p:ext uri="{BB962C8B-B14F-4D97-AF65-F5344CB8AC3E}">
        <p14:creationId xmlns:p14="http://schemas.microsoft.com/office/powerpoint/2010/main" val="3279937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A7E3DC2-91C5-08CC-E658-2236D04FDC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839256"/>
              </p:ext>
            </p:extLst>
          </p:nvPr>
        </p:nvGraphicFramePr>
        <p:xfrm>
          <a:off x="6543604" y="3995933"/>
          <a:ext cx="2110740" cy="794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2000174" imgH="724103" progId="Excel.Sheet.12">
                  <p:embed/>
                </p:oleObj>
              </mc:Choice>
              <mc:Fallback>
                <p:oleObj name="Worksheet" r:id="rId2" imgW="2000174" imgH="724103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A7E3DC2-91C5-08CC-E658-2236D04FDC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43604" y="3995933"/>
                        <a:ext cx="2110740" cy="79404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D5DE51A-2381-0953-C081-F4D0C03D8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85" y="458384"/>
            <a:ext cx="11203430" cy="784860"/>
          </a:xfrm>
        </p:spPr>
        <p:txBody>
          <a:bodyPr anchor="t" anchorCtr="0">
            <a:normAutofit fontScale="90000"/>
          </a:bodyPr>
          <a:lstStyle/>
          <a:p>
            <a:r>
              <a:rPr lang="en-US" dirty="0"/>
              <a:t>Institutional Adequacy Conceptual Framework – Missouri &amp; Virginia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35E303-83A7-C270-A672-282A621D04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7821" y="5520088"/>
            <a:ext cx="2583180" cy="762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1F94F3-BF3C-8AED-4E85-2ACACF51D9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7821" y="4774109"/>
            <a:ext cx="2583180" cy="762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A1F89AC-AFDD-EC20-7518-CA5CB6D72C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5440" y="3289157"/>
            <a:ext cx="2583180" cy="7239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9D73B9E-D53B-9E03-2C53-F934ADA753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77821" y="2584844"/>
            <a:ext cx="2583180" cy="7239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F001D3B-789B-77DB-1A18-B90D90EF6F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50524" y="4004014"/>
            <a:ext cx="1234440" cy="22783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C521D5A0-DC0E-1980-1AE1-C61E40E027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42599" y="5520088"/>
            <a:ext cx="2110740" cy="76200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0A9882F-DA06-47BB-58EC-40FBC9A3BE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42599" y="4777581"/>
            <a:ext cx="2110740" cy="757734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C0A160C9-B6D3-DE05-AA1A-A5512476AB2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42599" y="3290579"/>
            <a:ext cx="2110740" cy="72262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DCB8523F-1431-33F4-1A9E-FE40071C0BB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42599" y="2584532"/>
            <a:ext cx="2110740" cy="72390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7B23F678-F37D-F9B4-D25E-FB486039A83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977821" y="1914740"/>
            <a:ext cx="2583180" cy="68580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C9430594-A16C-93E9-E790-1114C2A85C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43790" y="1915699"/>
            <a:ext cx="2110740" cy="68595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66063-9796-7DB1-2775-E7320B18A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AD41-A1FC-4B20-BB12-10E87107E420}" type="slidenum">
              <a:rPr lang="en-US" smtClean="0"/>
              <a:t>5</a:t>
            </a:fld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835AF5B-D091-B465-FFD5-058D1E8F9CA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971684" y="4005123"/>
            <a:ext cx="2580799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72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4A2EA-E2EC-76FA-DD37-3254AAAE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>
            <a:normAutofit/>
          </a:bodyPr>
          <a:lstStyle/>
          <a:p>
            <a:r>
              <a:rPr lang="en-US" dirty="0"/>
              <a:t>Observations from Missouri &amp; Virginia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A37F6-9E52-FD61-5809-1458AFE76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/>
          </a:bodyPr>
          <a:lstStyle/>
          <a:p>
            <a:r>
              <a:rPr lang="en-US" dirty="0"/>
              <a:t>Fidelity to the conceptual framework and measurement precision are difficult to balance</a:t>
            </a:r>
          </a:p>
          <a:p>
            <a:r>
              <a:rPr lang="en-US" dirty="0"/>
              <a:t>Defining the appropriate (aggregate) mix of tuition revenue and state appropriations to cover costs</a:t>
            </a:r>
          </a:p>
          <a:p>
            <a:r>
              <a:rPr lang="en-US" dirty="0"/>
              <a:t>A cost- and equity-focused funding model makes per-student funding levels inappropriate as a metric for “equitable” state support</a:t>
            </a:r>
          </a:p>
        </p:txBody>
      </p:sp>
    </p:spTree>
    <p:extLst>
      <p:ext uri="{BB962C8B-B14F-4D97-AF65-F5344CB8AC3E}">
        <p14:creationId xmlns:p14="http://schemas.microsoft.com/office/powerpoint/2010/main" val="3140980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AD008-0B0A-1BAF-4E78-75AE97387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Adequate/Equitable Funding Depends on Who Is Served (Audiences) With What (Programs)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E5C83E5-3120-D070-C4CD-97B5400730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120085"/>
              </p:ext>
            </p:extLst>
          </p:nvPr>
        </p:nvGraphicFramePr>
        <p:xfrm>
          <a:off x="838200" y="1825625"/>
          <a:ext cx="10515597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1790836728"/>
                    </a:ext>
                  </a:extLst>
                </a:gridCol>
                <a:gridCol w="3850640">
                  <a:extLst>
                    <a:ext uri="{9D8B030D-6E8A-4147-A177-3AD203B41FA5}">
                      <a16:colId xmlns:a16="http://schemas.microsoft.com/office/drawing/2014/main" val="1460429888"/>
                    </a:ext>
                  </a:extLst>
                </a:gridCol>
                <a:gridCol w="3845557">
                  <a:extLst>
                    <a:ext uri="{9D8B030D-6E8A-4147-A177-3AD203B41FA5}">
                      <a16:colId xmlns:a16="http://schemas.microsoft.com/office/drawing/2014/main" val="11834342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enorite" panose="00000500000000000000" pitchFamily="2" charset="0"/>
                        </a:rPr>
                        <a:t>Institution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enorite" panose="00000500000000000000" pitchFamily="2" charset="0"/>
                        </a:rPr>
                        <a:t>Total Cost Estimates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enorite" panose="00000500000000000000" pitchFamily="2" charset="0"/>
                        </a:rPr>
                        <a:t>Total Funding Requirements per FTE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200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Exurbs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$24,518,842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$8,606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4306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Big City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$107,680,980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$7,320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22500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Rural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$23,111,866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$7,802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97923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Deep Rural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$40,113,579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$6,659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75119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Rural Trades Focused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$16,949,358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$8,567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6796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Large Comprehensive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$98,855,129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$8,001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67337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Big City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$112,780,246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$6,396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6451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Suburban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$49,719,238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$7,057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7145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Spread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$35,010,152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$7,950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1983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Rural Poor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$25,290,804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$8,010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77268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enorite" panose="00000500000000000000" pitchFamily="2" charset="0"/>
                        </a:rPr>
                        <a:t>Tech 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$40,062,062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$10,521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408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73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57833-0F9D-BB31-873B-A889549DE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A69A5-5F2B-59A5-81D5-318B4D3BD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are current shortcomings that need to be addressed?</a:t>
            </a:r>
          </a:p>
          <a:p>
            <a:r>
              <a:rPr lang="en-US" dirty="0"/>
              <a:t>What are current strengths?</a:t>
            </a:r>
          </a:p>
          <a:p>
            <a:r>
              <a:rPr lang="en-US" dirty="0"/>
              <a:t>Would having legislation compelling a study be valuable?</a:t>
            </a:r>
          </a:p>
          <a:p>
            <a:r>
              <a:rPr lang="en-US" dirty="0"/>
              <a:t>What does the modeling strategy look like?</a:t>
            </a:r>
          </a:p>
          <a:p>
            <a:r>
              <a:rPr lang="en-US" dirty="0"/>
              <a:t>Who is in the advisory group?</a:t>
            </a:r>
          </a:p>
          <a:p>
            <a:r>
              <a:rPr lang="en-US" dirty="0"/>
              <a:t>What is the broader stakeholder outreach/engagement strategy?</a:t>
            </a:r>
          </a:p>
          <a:p>
            <a:r>
              <a:rPr lang="en-US" dirty="0"/>
              <a:t>What gets done internally vs. outsourced?</a:t>
            </a:r>
          </a:p>
          <a:p>
            <a:r>
              <a:rPr lang="en-US" dirty="0"/>
              <a:t>What data are necessary? (And who has them?)</a:t>
            </a:r>
          </a:p>
          <a:p>
            <a:r>
              <a:rPr lang="en-US" dirty="0"/>
              <a:t>What is a realistic timeline?</a:t>
            </a:r>
          </a:p>
        </p:txBody>
      </p:sp>
    </p:spTree>
    <p:extLst>
      <p:ext uri="{BB962C8B-B14F-4D97-AF65-F5344CB8AC3E}">
        <p14:creationId xmlns:p14="http://schemas.microsoft.com/office/powerpoint/2010/main" val="3668707202"/>
      </p:ext>
    </p:extLst>
  </p:cSld>
  <p:clrMapOvr>
    <a:masterClrMapping/>
  </p:clrMapOvr>
</p:sld>
</file>

<file path=ppt/theme/theme1.xml><?xml version="1.0" encoding="utf-8"?>
<a:theme xmlns:a="http://schemas.openxmlformats.org/drawingml/2006/main" name="NCHEMS Plain 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HEMS Plain White" id="{D8A25D80-5A34-43E5-90D1-89120FE2777B}" vid="{E3F9E0A5-97A7-4263-84C6-88935AAE5A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NCHEMS Plain White</Template>
  <TotalTime>4698</TotalTime>
  <Words>394</Words>
  <Application>Microsoft Office PowerPoint</Application>
  <PresentationFormat>Widescreen</PresentationFormat>
  <Paragraphs>97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Tenorite</vt:lpstr>
      <vt:lpstr>NCHEMS Plain White</vt:lpstr>
      <vt:lpstr>Worksheet</vt:lpstr>
      <vt:lpstr>Higher Education Funding Models Considerations &amp; Lessons From Other States</vt:lpstr>
      <vt:lpstr>Some Recent Reform Efforts</vt:lpstr>
      <vt:lpstr>Linking Costs, State Priorities, and Funding</vt:lpstr>
      <vt:lpstr>Priorities / Principles</vt:lpstr>
      <vt:lpstr>Institutional Adequacy Conceptual Framework – Missouri &amp; Virginia</vt:lpstr>
      <vt:lpstr>Observations from Missouri &amp; Virginia</vt:lpstr>
      <vt:lpstr>Adequate/Equitable Funding Depends on Who Is Served (Audiences) With What (Programs)</vt:lpstr>
      <vt:lpstr>Process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Stuck in the Middle With You</dc:title>
  <dc:creator>Brian Prescott</dc:creator>
  <cp:lastModifiedBy>Melissa Sanders</cp:lastModifiedBy>
  <cp:revision>18</cp:revision>
  <dcterms:created xsi:type="dcterms:W3CDTF">2023-07-03T21:55:26Z</dcterms:created>
  <dcterms:modified xsi:type="dcterms:W3CDTF">2023-09-28T16:05:06Z</dcterms:modified>
</cp:coreProperties>
</file>