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Oswald Light"/>
      <p:regular r:id="rId31"/>
      <p:bold r:id="rId32"/>
    </p:embeddedFont>
    <p:embeddedFont>
      <p:font typeface="Oswald"/>
      <p:regular r:id="rId33"/>
      <p:bold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swaldLight-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OswaldLight-bold.fntdata"/><Relationship Id="rId13" Type="http://schemas.openxmlformats.org/officeDocument/2006/relationships/slide" Target="slides/slide7.xml"/><Relationship Id="rId35" Type="http://schemas.openxmlformats.org/officeDocument/2006/relationships/font" Target="fonts/OpenSansLight-regular.fntdata"/><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37" Type="http://schemas.openxmlformats.org/officeDocument/2006/relationships/font" Target="fonts/OpenSansLight-italic.fntdata"/><Relationship Id="rId14" Type="http://schemas.openxmlformats.org/officeDocument/2006/relationships/slide" Target="slides/slide8.xml"/><Relationship Id="rId36" Type="http://schemas.openxmlformats.org/officeDocument/2006/relationships/font" Target="fonts/OpenSansLight-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OpenSans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7ba739042a_1_98: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None/>
            </a:pPr>
            <a:r>
              <a:t/>
            </a:r>
            <a:endParaRPr sz="1400">
              <a:latin typeface="Open Sans"/>
              <a:ea typeface="Open Sans"/>
              <a:cs typeface="Open Sans"/>
              <a:sym typeface="Open Sans"/>
            </a:endParaRPr>
          </a:p>
        </p:txBody>
      </p:sp>
      <p:sp>
        <p:nvSpPr>
          <p:cNvPr id="150" name="Google Shape;150;g27ba739042a_1_98: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b7b4db8c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7b7b4db8c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ba739042a_1_121: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0" name="Google Shape;220;g27ba739042a_1_121: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d8cc9f26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d8cc9f26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-Arizona is 83% geographically rural </a:t>
            </a:r>
            <a:endParaRPr/>
          </a:p>
          <a:p>
            <a:pPr indent="0" lvl="0" marL="0" rtl="0" algn="l">
              <a:spcBef>
                <a:spcPts val="0"/>
              </a:spcBef>
              <a:spcAft>
                <a:spcPts val="0"/>
              </a:spcAft>
              <a:buNone/>
            </a:pPr>
            <a:r>
              <a:rPr lang="en"/>
              <a:t>-Serving students in rural communities takes a different approach.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-Within </a:t>
            </a:r>
            <a:r>
              <a:rPr lang="en"/>
              <a:t>Phoenix</a:t>
            </a:r>
            <a:r>
              <a:rPr lang="en"/>
              <a:t> there are similar data points that represent educational attainment gaps and persons in poverty if broken out by zip codes.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d8cc9f26a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7d8cc9f26a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chemeClr val="lt1"/>
                </a:highlight>
              </a:rPr>
              <a:t>Population of Yavapai County 242,253</a:t>
            </a:r>
            <a:endParaRPr sz="1200">
              <a:highlight>
                <a:schemeClr val="lt1"/>
              </a:highlight>
            </a:endParaRPr>
          </a:p>
          <a:p>
            <a:pPr indent="0" lvl="0" marL="0" rtl="0" algn="l">
              <a:spcBef>
                <a:spcPts val="0"/>
              </a:spcBef>
              <a:spcAft>
                <a:spcPts val="0"/>
              </a:spcAft>
              <a:buNone/>
            </a:pPr>
            <a:r>
              <a:rPr lang="en" sz="1200">
                <a:highlight>
                  <a:schemeClr val="lt1"/>
                </a:highlight>
              </a:rPr>
              <a:t>Unduplicated students 8,393</a:t>
            </a:r>
            <a:endParaRPr sz="1200">
              <a:highlight>
                <a:schemeClr val="lt1"/>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cf69e0141_0_5:notes"/>
          <p:cNvSpPr/>
          <p:nvPr>
            <p:ph idx="2" type="sldImg"/>
          </p:nvPr>
        </p:nvSpPr>
        <p:spPr>
          <a:xfrm>
            <a:off x="379413"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7cf69e0141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46" name="Google Shape;246;g27cf69e0141_0_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7cf69e0141_0_0: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255" name="Google Shape;255;g27cf69e0141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7dccea9e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7dccea9e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cf69e0141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7cf69e0141_0_15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74" name="Google Shape;274;g27cf69e0141_0_15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7ba739042a_1_184: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298450" lvl="0" marL="457200" rtl="0" algn="l">
              <a:spcBef>
                <a:spcPts val="0"/>
              </a:spcBef>
              <a:spcAft>
                <a:spcPts val="0"/>
              </a:spcAft>
              <a:buSzPts val="1100"/>
              <a:buChar char="●"/>
            </a:pPr>
            <a:r>
              <a:rPr lang="en"/>
              <a:t>YC is using these two policies to encourage the use of OER to meet </a:t>
            </a:r>
            <a:r>
              <a:rPr lang="en"/>
              <a:t>compliance on textbook and material transparency. </a:t>
            </a:r>
            <a:endParaRPr/>
          </a:p>
          <a:p>
            <a:pPr indent="-298450" lvl="0" marL="457200" rtl="0" algn="l">
              <a:spcBef>
                <a:spcPts val="0"/>
              </a:spcBef>
              <a:spcAft>
                <a:spcPts val="0"/>
              </a:spcAft>
              <a:buSzPts val="1100"/>
              <a:buChar char="●"/>
            </a:pPr>
            <a:r>
              <a:rPr lang="en"/>
              <a:t>If we have a course with no instructor assigned but has an approved OER master build, </a:t>
            </a:r>
            <a:r>
              <a:rPr lang="en"/>
              <a:t>the</a:t>
            </a:r>
            <a:r>
              <a:rPr lang="en"/>
              <a:t> course is coded as OER. Once an instructor is assigned, the OER shell will be used. </a:t>
            </a:r>
            <a:endParaRPr/>
          </a:p>
          <a:p>
            <a:pPr indent="-298450" lvl="0" marL="457200" rtl="0" algn="l">
              <a:spcBef>
                <a:spcPts val="0"/>
              </a:spcBef>
              <a:spcAft>
                <a:spcPts val="0"/>
              </a:spcAft>
              <a:buSzPts val="1100"/>
              <a:buChar char="●"/>
            </a:pPr>
            <a:r>
              <a:rPr lang="en"/>
              <a:t>This way students are aware of </a:t>
            </a:r>
            <a:r>
              <a:rPr lang="en"/>
              <a:t>the</a:t>
            </a:r>
            <a:r>
              <a:rPr lang="en"/>
              <a:t> cost when registering for the class. </a:t>
            </a:r>
            <a:endParaRPr/>
          </a:p>
        </p:txBody>
      </p:sp>
      <p:sp>
        <p:nvSpPr>
          <p:cNvPr id="279" name="Google Shape;279;g27ba739042a_1_184: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ba739042a_1_188: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86" name="Google Shape;286;g27ba739042a_1_188: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ba739042a_1_105: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157" name="Google Shape;157;g27ba739042a_1_105: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7ba739042a_1_179: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297" name="Google Shape;297;g27ba739042a_1_179: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43ed35eca2_0_11: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303" name="Google Shape;303;g243ed35eca2_0_1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7ba739042a_1_192: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309" name="Google Shape;309;g27ba739042a_1_19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426d54061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426d54061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7ba739042a_1_169: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328" name="Google Shape;328;g27ba739042a_1_169: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ba739042a_1_117: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400"/>
          </a:p>
        </p:txBody>
      </p:sp>
      <p:sp>
        <p:nvSpPr>
          <p:cNvPr id="170" name="Google Shape;170;g27ba739042a_1_117: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426d54061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426d54061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 </a:t>
            </a:r>
            <a:r>
              <a:rPr lang="en"/>
              <a:t>recommitted to UNESCO in July 2023</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ba739042a_1_164: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lang="en" sz="1400"/>
              <a:t>-The adoption and implementation of OER is impacting textbook sales and bookstores. </a:t>
            </a:r>
            <a:endParaRPr sz="1400"/>
          </a:p>
          <a:p>
            <a:pPr indent="0" lvl="0" marL="0" rtl="0" algn="l">
              <a:lnSpc>
                <a:spcPct val="100000"/>
              </a:lnSpc>
              <a:spcBef>
                <a:spcPts val="0"/>
              </a:spcBef>
              <a:spcAft>
                <a:spcPts val="0"/>
              </a:spcAft>
              <a:buSzPts val="1400"/>
              <a:buNone/>
            </a:pPr>
            <a:r>
              <a:rPr lang="en" sz="1400"/>
              <a:t>- As a response, bookstores are reframing and rebranding to entice college </a:t>
            </a:r>
            <a:r>
              <a:rPr lang="en" sz="1400"/>
              <a:t>administrators</a:t>
            </a:r>
            <a:r>
              <a:rPr lang="en" sz="1400"/>
              <a:t>. </a:t>
            </a:r>
            <a:endParaRPr sz="1400"/>
          </a:p>
          <a:p>
            <a:pPr indent="0" lvl="0" marL="0" rtl="0" algn="l">
              <a:lnSpc>
                <a:spcPct val="100000"/>
              </a:lnSpc>
              <a:spcBef>
                <a:spcPts val="0"/>
              </a:spcBef>
              <a:spcAft>
                <a:spcPts val="0"/>
              </a:spcAft>
              <a:buSzPts val="1400"/>
              <a:buNone/>
            </a:pPr>
            <a:r>
              <a:rPr lang="en" sz="1400"/>
              <a:t>- Through these models we are:</a:t>
            </a:r>
            <a:endParaRPr sz="1400"/>
          </a:p>
          <a:p>
            <a:pPr indent="457200" lvl="0" marL="0" rtl="0" algn="l">
              <a:lnSpc>
                <a:spcPct val="100000"/>
              </a:lnSpc>
              <a:spcBef>
                <a:spcPts val="0"/>
              </a:spcBef>
              <a:spcAft>
                <a:spcPts val="0"/>
              </a:spcAft>
              <a:buSzPts val="1400"/>
              <a:buNone/>
            </a:pPr>
            <a:r>
              <a:rPr lang="en" sz="1400"/>
              <a:t>-Removing the students choice to shop around.</a:t>
            </a:r>
            <a:endParaRPr sz="1400"/>
          </a:p>
          <a:p>
            <a:pPr indent="0" lvl="0" marL="457200" rtl="0" algn="l">
              <a:lnSpc>
                <a:spcPct val="100000"/>
              </a:lnSpc>
              <a:spcBef>
                <a:spcPts val="0"/>
              </a:spcBef>
              <a:spcAft>
                <a:spcPts val="0"/>
              </a:spcAft>
              <a:buSzPts val="1400"/>
              <a:buNone/>
            </a:pPr>
            <a:r>
              <a:rPr lang="en" sz="1400"/>
              <a:t>-Limiting access to the </a:t>
            </a:r>
            <a:r>
              <a:rPr lang="en" sz="1400"/>
              <a:t>materials</a:t>
            </a:r>
            <a:r>
              <a:rPr lang="en" sz="1400"/>
              <a:t> while students are registered in the class. Access is removed once the class ends.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p:txBody>
      </p:sp>
      <p:sp>
        <p:nvSpPr>
          <p:cNvPr id="180" name="Google Shape;180;g27ba739042a_1_164: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426d54061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426d54061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b7b4db8c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7b7b4db8c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ba739042a_1_138: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1" name="Google Shape;201;g27ba739042a_1_138: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7b7b4db8c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7b7b4db8c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Reading the textbook is important for </a:t>
            </a:r>
            <a:r>
              <a:rPr lang="en"/>
              <a:t>student</a:t>
            </a:r>
            <a:r>
              <a:rPr lang="en"/>
              <a:t> success because it: </a:t>
            </a:r>
            <a:endParaRPr/>
          </a:p>
          <a:p>
            <a:pPr indent="-298450" lvl="0" marL="457200" rtl="0" algn="l">
              <a:spcBef>
                <a:spcPts val="0"/>
              </a:spcBef>
              <a:spcAft>
                <a:spcPts val="0"/>
              </a:spcAft>
              <a:buSzPts val="1100"/>
              <a:buChar char="●"/>
            </a:pPr>
            <a:r>
              <a:rPr lang="en"/>
              <a:t>Repeated reading helps you remember information</a:t>
            </a:r>
            <a:endParaRPr/>
          </a:p>
          <a:p>
            <a:pPr indent="-298450" lvl="0" marL="457200" rtl="0" algn="l">
              <a:spcBef>
                <a:spcPts val="0"/>
              </a:spcBef>
              <a:spcAft>
                <a:spcPts val="0"/>
              </a:spcAft>
              <a:buSzPts val="1100"/>
              <a:buChar char="●"/>
            </a:pPr>
            <a:r>
              <a:rPr lang="en"/>
              <a:t>Provides context for the topic you're studying</a:t>
            </a:r>
            <a:endParaRPr/>
          </a:p>
          <a:p>
            <a:pPr indent="-298450" lvl="0" marL="457200" rtl="0" algn="l">
              <a:spcBef>
                <a:spcPts val="0"/>
              </a:spcBef>
              <a:spcAft>
                <a:spcPts val="0"/>
              </a:spcAft>
              <a:buSzPts val="1100"/>
              <a:buChar char="●"/>
            </a:pPr>
            <a:r>
              <a:rPr lang="en"/>
              <a:t>Provides a guide to further exploration of the topic</a:t>
            </a:r>
            <a:endParaRPr/>
          </a:p>
          <a:p>
            <a:pPr indent="-298450" lvl="0" marL="457200" rtl="0" algn="l">
              <a:spcBef>
                <a:spcPts val="0"/>
              </a:spcBef>
              <a:spcAft>
                <a:spcPts val="0"/>
              </a:spcAft>
              <a:buSzPts val="1100"/>
              <a:buChar char="●"/>
            </a:pPr>
            <a:r>
              <a:rPr lang="en"/>
              <a:t>Some textbook material may appear in your exam, as not all material is covered during lectures</a:t>
            </a:r>
            <a:endParaRPr/>
          </a:p>
          <a:p>
            <a:pPr indent="-298450" lvl="0" marL="457200" rtl="0" algn="l">
              <a:spcBef>
                <a:spcPts val="0"/>
              </a:spcBef>
              <a:spcAft>
                <a:spcPts val="0"/>
              </a:spcAft>
              <a:buSzPts val="1100"/>
              <a:buChar char="●"/>
            </a:pPr>
            <a:r>
              <a:rPr lang="en"/>
              <a:t>Improves your understanding of a class topic</a:t>
            </a:r>
            <a:endParaRPr/>
          </a:p>
          <a:p>
            <a:pPr indent="-298450" lvl="0" marL="457200" rtl="0" algn="l">
              <a:spcBef>
                <a:spcPts val="0"/>
              </a:spcBef>
              <a:spcAft>
                <a:spcPts val="0"/>
              </a:spcAft>
              <a:buSzPts val="1100"/>
              <a:buChar char="●"/>
            </a:pPr>
            <a:r>
              <a:rPr lang="en"/>
              <a:t>Makes it easier for you to participate in class discussions</a:t>
            </a:r>
            <a:endParaRPr/>
          </a:p>
          <a:p>
            <a:pPr indent="-298450" lvl="0" marL="457200" rtl="0" algn="l">
              <a:spcBef>
                <a:spcPts val="0"/>
              </a:spcBef>
              <a:spcAft>
                <a:spcPts val="0"/>
              </a:spcAft>
              <a:buSzPts val="1100"/>
              <a:buChar char="●"/>
            </a:pPr>
            <a:r>
              <a:rPr lang="en"/>
              <a:t>Helps you develop your critical thinking skills</a:t>
            </a:r>
            <a:endParaRPr/>
          </a:p>
          <a:p>
            <a:pPr indent="-298450" lvl="0" marL="457200" rtl="0" algn="l">
              <a:spcBef>
                <a:spcPts val="0"/>
              </a:spcBef>
              <a:spcAft>
                <a:spcPts val="0"/>
              </a:spcAft>
              <a:buSzPts val="1100"/>
              <a:buChar char="●"/>
            </a:pPr>
            <a:r>
              <a:rPr lang="en"/>
              <a:t>Prepares you for the lecture by providing an understanding of the subject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3"/>
              </a:buClr>
              <a:buSzPts val="3300"/>
              <a:buFont typeface="Open Sans"/>
              <a:buNone/>
              <a:defRPr b="0" i="0" sz="3300">
                <a:solidFill>
                  <a:schemeClr val="accent3"/>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txBox="1"/>
          <p:nvPr>
            <p:ph idx="1" type="body"/>
          </p:nvPr>
        </p:nvSpPr>
        <p:spPr>
          <a:xfrm>
            <a:off x="628651" y="973360"/>
            <a:ext cx="3886200"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1"/>
              </a:buClr>
              <a:buSzPts val="2100"/>
              <a:buFont typeface="Merriweather Sans"/>
              <a:buChar char="►"/>
              <a:defRPr b="1" i="0">
                <a:solidFill>
                  <a:schemeClr val="accen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2"/>
              </a:buClr>
              <a:buSzPts val="1800"/>
              <a:buFont typeface="Arial"/>
              <a:buChar char="•"/>
              <a:defRPr>
                <a:solidFill>
                  <a:schemeClr val="accent2"/>
                </a:solidFill>
              </a:defRPr>
            </a:lvl2pPr>
            <a:lvl3pPr indent="-323850" lvl="2" marL="1371600" algn="l">
              <a:lnSpc>
                <a:spcPct val="100000"/>
              </a:lnSpc>
              <a:spcBef>
                <a:spcPts val="900"/>
              </a:spcBef>
              <a:spcAft>
                <a:spcPts val="0"/>
              </a:spcAft>
              <a:buClr>
                <a:schemeClr val="dk1"/>
              </a:buClr>
              <a:buSzPts val="1500"/>
              <a:buFont typeface="Noto Sans Symbols"/>
              <a:buChar char="▪"/>
              <a:defRPr b="0" i="0">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 name="Google Shape;62;p14"/>
          <p:cNvSpPr txBox="1"/>
          <p:nvPr>
            <p:ph idx="2" type="body"/>
          </p:nvPr>
        </p:nvSpPr>
        <p:spPr>
          <a:xfrm>
            <a:off x="4629149" y="976798"/>
            <a:ext cx="3886200"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1"/>
              </a:buClr>
              <a:buSzPts val="2100"/>
              <a:buFont typeface="Merriweather Sans"/>
              <a:buChar char="►"/>
              <a:defRPr b="1" i="0">
                <a:solidFill>
                  <a:schemeClr val="accen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2"/>
              </a:buClr>
              <a:buSzPts val="1800"/>
              <a:buFont typeface="Arial"/>
              <a:buChar char="•"/>
              <a:defRPr>
                <a:solidFill>
                  <a:schemeClr val="accent2"/>
                </a:solidFill>
              </a:defRPr>
            </a:lvl2pPr>
            <a:lvl3pPr indent="-323850" lvl="2" marL="1371600" algn="l">
              <a:lnSpc>
                <a:spcPct val="100000"/>
              </a:lnSpc>
              <a:spcBef>
                <a:spcPts val="900"/>
              </a:spcBef>
              <a:spcAft>
                <a:spcPts val="0"/>
              </a:spcAft>
              <a:buClr>
                <a:schemeClr val="dk1"/>
              </a:buClr>
              <a:buSzPts val="1500"/>
              <a:buFont typeface="Noto Sans Symbols"/>
              <a:buChar char="▪"/>
              <a:defRPr b="0" i="0">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63" name="Google Shape;63;p14"/>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68" name="Google Shape;68;p15"/>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 name="Shape 69"/>
        <p:cNvGrpSpPr/>
        <p:nvPr/>
      </p:nvGrpSpPr>
      <p:grpSpPr>
        <a:xfrm>
          <a:off x="0" y="0"/>
          <a:ext cx="0" cy="0"/>
          <a:chOff x="0" y="0"/>
          <a:chExt cx="0" cy="0"/>
        </a:xfrm>
      </p:grpSpPr>
      <p:sp>
        <p:nvSpPr>
          <p:cNvPr id="70" name="Google Shape;70;p16"/>
          <p:cNvSpPr txBox="1"/>
          <p:nvPr>
            <p:ph type="title"/>
          </p:nvPr>
        </p:nvSpPr>
        <p:spPr>
          <a:xfrm>
            <a:off x="628650" y="273844"/>
            <a:ext cx="7886699"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3"/>
              </a:buClr>
              <a:buSzPts val="3300"/>
              <a:buFont typeface="Open Sans"/>
              <a:buNone/>
              <a:defRPr b="0" i="0">
                <a:solidFill>
                  <a:schemeClr val="accent3"/>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 type="body"/>
          </p:nvPr>
        </p:nvSpPr>
        <p:spPr>
          <a:xfrm>
            <a:off x="628650" y="973360"/>
            <a:ext cx="7886699"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1"/>
              </a:buClr>
              <a:buSzPts val="2100"/>
              <a:buFont typeface="Merriweather Sans"/>
              <a:buChar char="►"/>
              <a:defRPr b="1" i="0">
                <a:solidFill>
                  <a:schemeClr val="accen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2"/>
              </a:buClr>
              <a:buSzPts val="1800"/>
              <a:buFont typeface="Arial"/>
              <a:buChar char="•"/>
              <a:defRPr>
                <a:solidFill>
                  <a:schemeClr val="accent2"/>
                </a:solidFill>
              </a:defRPr>
            </a:lvl2pPr>
            <a:lvl3pPr indent="-323850" lvl="2" marL="1371600" algn="l">
              <a:lnSpc>
                <a:spcPct val="100000"/>
              </a:lnSpc>
              <a:spcBef>
                <a:spcPts val="900"/>
              </a:spcBef>
              <a:spcAft>
                <a:spcPts val="0"/>
              </a:spcAft>
              <a:buClr>
                <a:schemeClr val="dk1"/>
              </a:buClr>
              <a:buSzPts val="1500"/>
              <a:buFont typeface="Noto Sans Symbols"/>
              <a:buChar char="▪"/>
              <a:defRPr b="0" i="0">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75" name="Google Shape;75;p16"/>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1"/>
        </a:solid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628650" y="273844"/>
            <a:ext cx="7886699"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a:buNone/>
              <a:defRPr b="0" i="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7"/>
          <p:cNvSpPr txBox="1"/>
          <p:nvPr>
            <p:ph idx="1" type="body"/>
          </p:nvPr>
        </p:nvSpPr>
        <p:spPr>
          <a:xfrm>
            <a:off x="628650" y="973360"/>
            <a:ext cx="7886699"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4"/>
              </a:buClr>
              <a:buSzPts val="2100"/>
              <a:buFont typeface="Merriweather Sans"/>
              <a:buChar char="►"/>
              <a:defRPr b="1" i="0">
                <a:solidFill>
                  <a:schemeClr val="l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4"/>
              </a:buClr>
              <a:buSzPts val="1800"/>
              <a:buFont typeface="Arial"/>
              <a:buChar char="•"/>
              <a:defRPr>
                <a:solidFill>
                  <a:schemeClr val="lt1"/>
                </a:solidFill>
              </a:defRPr>
            </a:lvl2pPr>
            <a:lvl3pPr indent="-323850" lvl="2" marL="1371600" algn="l">
              <a:lnSpc>
                <a:spcPct val="100000"/>
              </a:lnSpc>
              <a:spcBef>
                <a:spcPts val="900"/>
              </a:spcBef>
              <a:spcAft>
                <a:spcPts val="0"/>
              </a:spcAft>
              <a:buClr>
                <a:schemeClr val="lt1"/>
              </a:buClr>
              <a:buSzPts val="1500"/>
              <a:buFont typeface="Noto Sans Symbols"/>
              <a:buChar char="▪"/>
              <a:defRPr b="0" i="0">
                <a:solidFill>
                  <a:schemeClr val="lt1"/>
                </a:solidFill>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 name="Google Shape;79;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17"/>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18"/>
          <p:cNvSpPr txBox="1"/>
          <p:nvPr>
            <p:ph type="ctrTitle"/>
          </p:nvPr>
        </p:nvSpPr>
        <p:spPr>
          <a:xfrm>
            <a:off x="822959" y="1521619"/>
            <a:ext cx="6056471" cy="13716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Oswald"/>
              <a:buNone/>
              <a:defRPr b="0" sz="4500">
                <a:solidFill>
                  <a:schemeClr val="lt1"/>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8"/>
          <p:cNvSpPr txBox="1"/>
          <p:nvPr>
            <p:ph idx="1" type="subTitle"/>
          </p:nvPr>
        </p:nvSpPr>
        <p:spPr>
          <a:xfrm>
            <a:off x="822958" y="2893219"/>
            <a:ext cx="4402836" cy="137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800"/>
              </a:spcBef>
              <a:spcAft>
                <a:spcPts val="0"/>
              </a:spcAft>
              <a:buClr>
                <a:schemeClr val="lt1"/>
              </a:buClr>
              <a:buSzPts val="3000"/>
              <a:buNone/>
              <a:defRPr b="0" i="0" sz="3000">
                <a:solidFill>
                  <a:schemeClr val="lt1"/>
                </a:solidFill>
                <a:latin typeface="Oswald Light"/>
                <a:ea typeface="Oswald Light"/>
                <a:cs typeface="Oswald Light"/>
                <a:sym typeface="Oswald Light"/>
              </a:defRPr>
            </a:lvl1pPr>
            <a:lvl2pPr lvl="1" algn="ctr">
              <a:lnSpc>
                <a:spcPct val="100000"/>
              </a:lnSpc>
              <a:spcBef>
                <a:spcPts val="900"/>
              </a:spcBef>
              <a:spcAft>
                <a:spcPts val="0"/>
              </a:spcAft>
              <a:buClr>
                <a:schemeClr val="accent2"/>
              </a:buClr>
              <a:buSzPts val="1500"/>
              <a:buNone/>
              <a:defRPr sz="1500"/>
            </a:lvl2pPr>
            <a:lvl3pPr lvl="2" algn="ctr">
              <a:lnSpc>
                <a:spcPct val="100000"/>
              </a:lnSpc>
              <a:spcBef>
                <a:spcPts val="900"/>
              </a:spcBef>
              <a:spcAft>
                <a:spcPts val="0"/>
              </a:spcAft>
              <a:buClr>
                <a:schemeClr val="dk1"/>
              </a:buClr>
              <a:buSzPts val="1400"/>
              <a:buNone/>
              <a:defRPr sz="1400"/>
            </a:lvl3pPr>
            <a:lvl4pPr lvl="3" algn="ctr">
              <a:lnSpc>
                <a:spcPct val="100000"/>
              </a:lnSpc>
              <a:spcBef>
                <a:spcPts val="900"/>
              </a:spcBef>
              <a:spcAft>
                <a:spcPts val="0"/>
              </a:spcAft>
              <a:buClr>
                <a:schemeClr val="dk1"/>
              </a:buClr>
              <a:buSzPts val="1200"/>
              <a:buNone/>
              <a:defRPr sz="1200"/>
            </a:lvl4pPr>
            <a:lvl5pPr lvl="4" algn="ctr">
              <a:lnSpc>
                <a:spcPct val="100000"/>
              </a:lnSpc>
              <a:spcBef>
                <a:spcPts val="900"/>
              </a:spcBef>
              <a:spcAft>
                <a:spcPts val="0"/>
              </a:spcAft>
              <a:buClr>
                <a:schemeClr val="dk1"/>
              </a:buClr>
              <a:buSzPts val="1200"/>
              <a:buNone/>
              <a:defRPr sz="1200"/>
            </a:lvl5pPr>
            <a:lvl6pPr lvl="5" algn="ctr">
              <a:lnSpc>
                <a:spcPct val="90000"/>
              </a:lnSpc>
              <a:spcBef>
                <a:spcPts val="9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86" name="Google Shape;86;p18"/>
          <p:cNvPicPr preferRelativeResize="0"/>
          <p:nvPr/>
        </p:nvPicPr>
        <p:blipFill rotWithShape="1">
          <a:blip r:embed="rId3">
            <a:alphaModFix/>
          </a:blip>
          <a:srcRect b="0" l="0" r="0" t="0"/>
          <a:stretch/>
        </p:blipFill>
        <p:spPr>
          <a:xfrm>
            <a:off x="822958" y="342900"/>
            <a:ext cx="2743200" cy="79077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9"/>
          <p:cNvSpPr txBox="1"/>
          <p:nvPr>
            <p:ph type="title"/>
          </p:nvPr>
        </p:nvSpPr>
        <p:spPr>
          <a:xfrm>
            <a:off x="628650" y="273844"/>
            <a:ext cx="7886700"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3"/>
              </a:buClr>
              <a:buSzPts val="3300"/>
              <a:buFont typeface="Open Sans"/>
              <a:buNone/>
              <a:defRPr b="0" i="0" sz="3300">
                <a:solidFill>
                  <a:schemeClr val="accent3"/>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92" name="Google Shape;92;p19"/>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chemeClr val="accent1"/>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a:buNone/>
              <a:defRPr b="0" i="0" sz="33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0"/>
          <p:cNvSpPr txBox="1"/>
          <p:nvPr>
            <p:ph idx="1" type="body"/>
          </p:nvPr>
        </p:nvSpPr>
        <p:spPr>
          <a:xfrm>
            <a:off x="628651" y="973360"/>
            <a:ext cx="3886200"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4"/>
              </a:buClr>
              <a:buSzPts val="2100"/>
              <a:buFont typeface="Merriweather Sans"/>
              <a:buChar char="►"/>
              <a:defRPr b="1" i="0">
                <a:solidFill>
                  <a:schemeClr val="l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4"/>
              </a:buClr>
              <a:buSzPts val="1800"/>
              <a:buFont typeface="Arial"/>
              <a:buChar char="•"/>
              <a:defRPr>
                <a:solidFill>
                  <a:schemeClr val="lt1"/>
                </a:solidFill>
              </a:defRPr>
            </a:lvl2pPr>
            <a:lvl3pPr indent="-323850" lvl="2" marL="1371600" algn="l">
              <a:lnSpc>
                <a:spcPct val="100000"/>
              </a:lnSpc>
              <a:spcBef>
                <a:spcPts val="900"/>
              </a:spcBef>
              <a:spcAft>
                <a:spcPts val="0"/>
              </a:spcAft>
              <a:buClr>
                <a:schemeClr val="lt1"/>
              </a:buClr>
              <a:buSzPts val="1500"/>
              <a:buFont typeface="Noto Sans Symbols"/>
              <a:buChar char="▪"/>
              <a:defRPr b="0" i="0">
                <a:solidFill>
                  <a:schemeClr val="lt1"/>
                </a:solidFill>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 name="Google Shape;99;p20"/>
          <p:cNvSpPr txBox="1"/>
          <p:nvPr>
            <p:ph idx="2" type="body"/>
          </p:nvPr>
        </p:nvSpPr>
        <p:spPr>
          <a:xfrm>
            <a:off x="4629149" y="973360"/>
            <a:ext cx="3886200"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4"/>
              </a:buClr>
              <a:buSzPts val="2100"/>
              <a:buFont typeface="Merriweather Sans"/>
              <a:buChar char="►"/>
              <a:defRPr b="1" i="0">
                <a:solidFill>
                  <a:schemeClr val="l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4"/>
              </a:buClr>
              <a:buSzPts val="1800"/>
              <a:buFont typeface="Arial"/>
              <a:buChar char="•"/>
              <a:defRPr>
                <a:solidFill>
                  <a:schemeClr val="lt1"/>
                </a:solidFill>
              </a:defRPr>
            </a:lvl2pPr>
            <a:lvl3pPr indent="-323850" lvl="2" marL="1371600" algn="l">
              <a:lnSpc>
                <a:spcPct val="100000"/>
              </a:lnSpc>
              <a:spcBef>
                <a:spcPts val="900"/>
              </a:spcBef>
              <a:spcAft>
                <a:spcPts val="0"/>
              </a:spcAft>
              <a:buClr>
                <a:schemeClr val="lt1"/>
              </a:buClr>
              <a:buSzPts val="1500"/>
              <a:buFont typeface="Noto Sans Symbols"/>
              <a:buChar char="▪"/>
              <a:defRPr b="0" i="0">
                <a:solidFill>
                  <a:schemeClr val="lt1"/>
                </a:solidFill>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00" name="Google Shape;100;p20"/>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1" name="Shape 101"/>
        <p:cNvGrpSpPr/>
        <p:nvPr/>
      </p:nvGrpSpPr>
      <p:grpSpPr>
        <a:xfrm>
          <a:off x="0" y="0"/>
          <a:ext cx="0" cy="0"/>
          <a:chOff x="0" y="0"/>
          <a:chExt cx="0" cy="0"/>
        </a:xfrm>
      </p:grpSpPr>
      <p:sp>
        <p:nvSpPr>
          <p:cNvPr id="102" name="Google Shape;102;p21"/>
          <p:cNvSpPr txBox="1"/>
          <p:nvPr>
            <p:ph type="title"/>
          </p:nvPr>
        </p:nvSpPr>
        <p:spPr>
          <a:xfrm>
            <a:off x="629841" y="273844"/>
            <a:ext cx="7886700"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3"/>
              </a:buClr>
              <a:buSzPts val="3300"/>
              <a:buFont typeface="Open Sans"/>
              <a:buNone/>
              <a:defRPr b="0" i="0" sz="3300">
                <a:solidFill>
                  <a:schemeClr val="accent3"/>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21"/>
          <p:cNvSpPr txBox="1"/>
          <p:nvPr>
            <p:ph idx="1" type="body"/>
          </p:nvPr>
        </p:nvSpPr>
        <p:spPr>
          <a:xfrm>
            <a:off x="629841" y="973360"/>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Clr>
                <a:schemeClr val="accent3"/>
              </a:buClr>
              <a:buSzPts val="2100"/>
              <a:buNone/>
              <a:defRPr b="1" sz="2100">
                <a:solidFill>
                  <a:schemeClr val="accent3"/>
                </a:solidFill>
              </a:defRPr>
            </a:lvl1pPr>
            <a:lvl2pPr indent="-228600" lvl="1" marL="914400" algn="l">
              <a:lnSpc>
                <a:spcPct val="100000"/>
              </a:lnSpc>
              <a:spcBef>
                <a:spcPts val="900"/>
              </a:spcBef>
              <a:spcAft>
                <a:spcPts val="0"/>
              </a:spcAft>
              <a:buClr>
                <a:schemeClr val="accent2"/>
              </a:buClr>
              <a:buSzPts val="1500"/>
              <a:buNone/>
              <a:defRPr b="1" sz="1500"/>
            </a:lvl2pPr>
            <a:lvl3pPr indent="-228600" lvl="2" marL="1371600" algn="l">
              <a:lnSpc>
                <a:spcPct val="100000"/>
              </a:lnSpc>
              <a:spcBef>
                <a:spcPts val="900"/>
              </a:spcBef>
              <a:spcAft>
                <a:spcPts val="0"/>
              </a:spcAft>
              <a:buClr>
                <a:schemeClr val="dk1"/>
              </a:buClr>
              <a:buSzPts val="1400"/>
              <a:buNone/>
              <a:defRPr b="1" sz="1400"/>
            </a:lvl3pPr>
            <a:lvl4pPr indent="-228600" lvl="3" marL="1828800" algn="l">
              <a:lnSpc>
                <a:spcPct val="100000"/>
              </a:lnSpc>
              <a:spcBef>
                <a:spcPts val="900"/>
              </a:spcBef>
              <a:spcAft>
                <a:spcPts val="0"/>
              </a:spcAft>
              <a:buClr>
                <a:schemeClr val="dk1"/>
              </a:buClr>
              <a:buSzPts val="1200"/>
              <a:buNone/>
              <a:defRPr b="1" sz="1200"/>
            </a:lvl4pPr>
            <a:lvl5pPr indent="-228600" lvl="4" marL="2286000" algn="l">
              <a:lnSpc>
                <a:spcPct val="100000"/>
              </a:lnSpc>
              <a:spcBef>
                <a:spcPts val="900"/>
              </a:spcBef>
              <a:spcAft>
                <a:spcPts val="0"/>
              </a:spcAft>
              <a:buClr>
                <a:schemeClr val="dk1"/>
              </a:buClr>
              <a:buSzPts val="1200"/>
              <a:buNone/>
              <a:defRPr b="1" sz="1200"/>
            </a:lvl5pPr>
            <a:lvl6pPr indent="-228600" lvl="5" marL="2743200" algn="l">
              <a:lnSpc>
                <a:spcPct val="90000"/>
              </a:lnSpc>
              <a:spcBef>
                <a:spcPts val="9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4" name="Google Shape;104;p21"/>
          <p:cNvSpPr txBox="1"/>
          <p:nvPr>
            <p:ph idx="2" type="body"/>
          </p:nvPr>
        </p:nvSpPr>
        <p:spPr>
          <a:xfrm>
            <a:off x="4629150" y="973360"/>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Clr>
                <a:schemeClr val="accent3"/>
              </a:buClr>
              <a:buSzPts val="2100"/>
              <a:buNone/>
              <a:defRPr b="1" sz="2100">
                <a:solidFill>
                  <a:schemeClr val="accent3"/>
                </a:solidFill>
              </a:defRPr>
            </a:lvl1pPr>
            <a:lvl2pPr indent="-228600" lvl="1" marL="914400" algn="l">
              <a:lnSpc>
                <a:spcPct val="100000"/>
              </a:lnSpc>
              <a:spcBef>
                <a:spcPts val="900"/>
              </a:spcBef>
              <a:spcAft>
                <a:spcPts val="0"/>
              </a:spcAft>
              <a:buClr>
                <a:schemeClr val="accent2"/>
              </a:buClr>
              <a:buSzPts val="1500"/>
              <a:buNone/>
              <a:defRPr b="1" sz="1500"/>
            </a:lvl2pPr>
            <a:lvl3pPr indent="-228600" lvl="2" marL="1371600" algn="l">
              <a:lnSpc>
                <a:spcPct val="100000"/>
              </a:lnSpc>
              <a:spcBef>
                <a:spcPts val="900"/>
              </a:spcBef>
              <a:spcAft>
                <a:spcPts val="0"/>
              </a:spcAft>
              <a:buClr>
                <a:schemeClr val="dk1"/>
              </a:buClr>
              <a:buSzPts val="1400"/>
              <a:buNone/>
              <a:defRPr b="1" sz="1400"/>
            </a:lvl3pPr>
            <a:lvl4pPr indent="-228600" lvl="3" marL="1828800" algn="l">
              <a:lnSpc>
                <a:spcPct val="100000"/>
              </a:lnSpc>
              <a:spcBef>
                <a:spcPts val="900"/>
              </a:spcBef>
              <a:spcAft>
                <a:spcPts val="0"/>
              </a:spcAft>
              <a:buClr>
                <a:schemeClr val="dk1"/>
              </a:buClr>
              <a:buSzPts val="1200"/>
              <a:buNone/>
              <a:defRPr b="1" sz="1200"/>
            </a:lvl4pPr>
            <a:lvl5pPr indent="-228600" lvl="4" marL="2286000" algn="l">
              <a:lnSpc>
                <a:spcPct val="100000"/>
              </a:lnSpc>
              <a:spcBef>
                <a:spcPts val="900"/>
              </a:spcBef>
              <a:spcAft>
                <a:spcPts val="0"/>
              </a:spcAft>
              <a:buClr>
                <a:schemeClr val="dk1"/>
              </a:buClr>
              <a:buSzPts val="1200"/>
              <a:buNone/>
              <a:defRPr b="1" sz="1200"/>
            </a:lvl5pPr>
            <a:lvl6pPr indent="-228600" lvl="5" marL="2743200" algn="l">
              <a:lnSpc>
                <a:spcPct val="90000"/>
              </a:lnSpc>
              <a:spcBef>
                <a:spcPts val="9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1"/>
          <p:cNvSpPr txBox="1"/>
          <p:nvPr>
            <p:ph idx="3" type="body"/>
          </p:nvPr>
        </p:nvSpPr>
        <p:spPr>
          <a:xfrm>
            <a:off x="628651" y="1607105"/>
            <a:ext cx="3868340" cy="3027713"/>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1"/>
              </a:buClr>
              <a:buSzPts val="2100"/>
              <a:buFont typeface="Merriweather Sans"/>
              <a:buChar char="►"/>
              <a:defRPr b="1" i="0">
                <a:solidFill>
                  <a:schemeClr val="accen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2"/>
              </a:buClr>
              <a:buSzPts val="1800"/>
              <a:buFont typeface="Arial"/>
              <a:buChar char="•"/>
              <a:defRPr>
                <a:solidFill>
                  <a:schemeClr val="accent2"/>
                </a:solidFill>
              </a:defRPr>
            </a:lvl2pPr>
            <a:lvl3pPr indent="-323850" lvl="2" marL="1371600" algn="l">
              <a:lnSpc>
                <a:spcPct val="100000"/>
              </a:lnSpc>
              <a:spcBef>
                <a:spcPts val="900"/>
              </a:spcBef>
              <a:spcAft>
                <a:spcPts val="0"/>
              </a:spcAft>
              <a:buClr>
                <a:schemeClr val="dk1"/>
              </a:buClr>
              <a:buSzPts val="1500"/>
              <a:buFont typeface="Noto Sans Symbols"/>
              <a:buChar char="▪"/>
              <a:defRPr b="0" i="0">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 name="Google Shape;109;p21"/>
          <p:cNvSpPr txBox="1"/>
          <p:nvPr>
            <p:ph idx="4" type="body"/>
          </p:nvPr>
        </p:nvSpPr>
        <p:spPr>
          <a:xfrm>
            <a:off x="4629150" y="1608448"/>
            <a:ext cx="3886199" cy="3027713"/>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1"/>
              </a:buClr>
              <a:buSzPts val="2100"/>
              <a:buFont typeface="Merriweather Sans"/>
              <a:buChar char="►"/>
              <a:defRPr b="1" i="0">
                <a:solidFill>
                  <a:schemeClr val="accen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2"/>
              </a:buClr>
              <a:buSzPts val="1800"/>
              <a:buFont typeface="Arial"/>
              <a:buChar char="•"/>
              <a:defRPr>
                <a:solidFill>
                  <a:schemeClr val="accent2"/>
                </a:solidFill>
              </a:defRPr>
            </a:lvl2pPr>
            <a:lvl3pPr indent="-323850" lvl="2" marL="1371600" algn="l">
              <a:lnSpc>
                <a:spcPct val="100000"/>
              </a:lnSpc>
              <a:spcBef>
                <a:spcPts val="900"/>
              </a:spcBef>
              <a:spcAft>
                <a:spcPts val="0"/>
              </a:spcAft>
              <a:buClr>
                <a:schemeClr val="dk1"/>
              </a:buClr>
              <a:buSzPts val="1500"/>
              <a:buFont typeface="Noto Sans Symbols"/>
              <a:buChar char="▪"/>
              <a:defRPr b="0" i="0">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10" name="Google Shape;110;p21"/>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solidFill>
          <a:schemeClr val="accent1"/>
        </a:solidFill>
      </p:bgPr>
    </p:bg>
    <p:spTree>
      <p:nvGrpSpPr>
        <p:cNvPr id="111" name="Shape 111"/>
        <p:cNvGrpSpPr/>
        <p:nvPr/>
      </p:nvGrpSpPr>
      <p:grpSpPr>
        <a:xfrm>
          <a:off x="0" y="0"/>
          <a:ext cx="0" cy="0"/>
          <a:chOff x="0" y="0"/>
          <a:chExt cx="0" cy="0"/>
        </a:xfrm>
      </p:grpSpPr>
      <p:sp>
        <p:nvSpPr>
          <p:cNvPr id="112" name="Google Shape;112;p22"/>
          <p:cNvSpPr txBox="1"/>
          <p:nvPr>
            <p:ph idx="1" type="body"/>
          </p:nvPr>
        </p:nvSpPr>
        <p:spPr>
          <a:xfrm>
            <a:off x="629841" y="972463"/>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Clr>
                <a:schemeClr val="accent4"/>
              </a:buClr>
              <a:buSzPts val="2100"/>
              <a:buNone/>
              <a:defRPr b="1" sz="2100">
                <a:solidFill>
                  <a:schemeClr val="accent4"/>
                </a:solidFill>
              </a:defRPr>
            </a:lvl1pPr>
            <a:lvl2pPr indent="-228600" lvl="1" marL="914400" algn="l">
              <a:lnSpc>
                <a:spcPct val="100000"/>
              </a:lnSpc>
              <a:spcBef>
                <a:spcPts val="900"/>
              </a:spcBef>
              <a:spcAft>
                <a:spcPts val="0"/>
              </a:spcAft>
              <a:buClr>
                <a:schemeClr val="accent2"/>
              </a:buClr>
              <a:buSzPts val="1500"/>
              <a:buNone/>
              <a:defRPr b="1" sz="1500"/>
            </a:lvl2pPr>
            <a:lvl3pPr indent="-228600" lvl="2" marL="1371600" algn="l">
              <a:lnSpc>
                <a:spcPct val="100000"/>
              </a:lnSpc>
              <a:spcBef>
                <a:spcPts val="900"/>
              </a:spcBef>
              <a:spcAft>
                <a:spcPts val="0"/>
              </a:spcAft>
              <a:buClr>
                <a:schemeClr val="dk1"/>
              </a:buClr>
              <a:buSzPts val="1400"/>
              <a:buNone/>
              <a:defRPr b="1" sz="1400"/>
            </a:lvl3pPr>
            <a:lvl4pPr indent="-228600" lvl="3" marL="1828800" algn="l">
              <a:lnSpc>
                <a:spcPct val="100000"/>
              </a:lnSpc>
              <a:spcBef>
                <a:spcPts val="900"/>
              </a:spcBef>
              <a:spcAft>
                <a:spcPts val="0"/>
              </a:spcAft>
              <a:buClr>
                <a:schemeClr val="dk1"/>
              </a:buClr>
              <a:buSzPts val="1200"/>
              <a:buNone/>
              <a:defRPr b="1" sz="1200"/>
            </a:lvl4pPr>
            <a:lvl5pPr indent="-228600" lvl="4" marL="2286000" algn="l">
              <a:lnSpc>
                <a:spcPct val="100000"/>
              </a:lnSpc>
              <a:spcBef>
                <a:spcPts val="900"/>
              </a:spcBef>
              <a:spcAft>
                <a:spcPts val="0"/>
              </a:spcAft>
              <a:buClr>
                <a:schemeClr val="dk1"/>
              </a:buClr>
              <a:buSzPts val="1200"/>
              <a:buNone/>
              <a:defRPr b="1" sz="1200"/>
            </a:lvl5pPr>
            <a:lvl6pPr indent="-228600" lvl="5" marL="2743200" algn="l">
              <a:lnSpc>
                <a:spcPct val="90000"/>
              </a:lnSpc>
              <a:spcBef>
                <a:spcPts val="9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3" name="Google Shape;113;p22"/>
          <p:cNvSpPr txBox="1"/>
          <p:nvPr>
            <p:ph idx="2" type="body"/>
          </p:nvPr>
        </p:nvSpPr>
        <p:spPr>
          <a:xfrm>
            <a:off x="4629150" y="972463"/>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Clr>
                <a:schemeClr val="accent4"/>
              </a:buClr>
              <a:buSzPts val="2100"/>
              <a:buNone/>
              <a:defRPr b="1" sz="2100">
                <a:solidFill>
                  <a:schemeClr val="accent4"/>
                </a:solidFill>
              </a:defRPr>
            </a:lvl1pPr>
            <a:lvl2pPr indent="-228600" lvl="1" marL="914400" algn="l">
              <a:lnSpc>
                <a:spcPct val="100000"/>
              </a:lnSpc>
              <a:spcBef>
                <a:spcPts val="900"/>
              </a:spcBef>
              <a:spcAft>
                <a:spcPts val="0"/>
              </a:spcAft>
              <a:buClr>
                <a:schemeClr val="accent2"/>
              </a:buClr>
              <a:buSzPts val="1500"/>
              <a:buNone/>
              <a:defRPr b="1" sz="1500"/>
            </a:lvl2pPr>
            <a:lvl3pPr indent="-228600" lvl="2" marL="1371600" algn="l">
              <a:lnSpc>
                <a:spcPct val="100000"/>
              </a:lnSpc>
              <a:spcBef>
                <a:spcPts val="900"/>
              </a:spcBef>
              <a:spcAft>
                <a:spcPts val="0"/>
              </a:spcAft>
              <a:buClr>
                <a:schemeClr val="dk1"/>
              </a:buClr>
              <a:buSzPts val="1400"/>
              <a:buNone/>
              <a:defRPr b="1" sz="1400"/>
            </a:lvl3pPr>
            <a:lvl4pPr indent="-228600" lvl="3" marL="1828800" algn="l">
              <a:lnSpc>
                <a:spcPct val="100000"/>
              </a:lnSpc>
              <a:spcBef>
                <a:spcPts val="900"/>
              </a:spcBef>
              <a:spcAft>
                <a:spcPts val="0"/>
              </a:spcAft>
              <a:buClr>
                <a:schemeClr val="dk1"/>
              </a:buClr>
              <a:buSzPts val="1200"/>
              <a:buNone/>
              <a:defRPr b="1" sz="1200"/>
            </a:lvl4pPr>
            <a:lvl5pPr indent="-228600" lvl="4" marL="2286000" algn="l">
              <a:lnSpc>
                <a:spcPct val="100000"/>
              </a:lnSpc>
              <a:spcBef>
                <a:spcPts val="900"/>
              </a:spcBef>
              <a:spcAft>
                <a:spcPts val="0"/>
              </a:spcAft>
              <a:buClr>
                <a:schemeClr val="dk1"/>
              </a:buClr>
              <a:buSzPts val="1200"/>
              <a:buNone/>
              <a:defRPr b="1" sz="1200"/>
            </a:lvl5pPr>
            <a:lvl6pPr indent="-228600" lvl="5" marL="2743200" algn="l">
              <a:lnSpc>
                <a:spcPct val="90000"/>
              </a:lnSpc>
              <a:spcBef>
                <a:spcPts val="9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4" name="Google Shape;114;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2"/>
          <p:cNvSpPr txBox="1"/>
          <p:nvPr>
            <p:ph idx="3" type="body"/>
          </p:nvPr>
        </p:nvSpPr>
        <p:spPr>
          <a:xfrm>
            <a:off x="628651" y="1603216"/>
            <a:ext cx="3886200" cy="3029506"/>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4"/>
              </a:buClr>
              <a:buSzPts val="2100"/>
              <a:buFont typeface="Merriweather Sans"/>
              <a:buChar char="►"/>
              <a:defRPr b="1" i="0">
                <a:solidFill>
                  <a:schemeClr val="l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4"/>
              </a:buClr>
              <a:buSzPts val="1800"/>
              <a:buFont typeface="Arial"/>
              <a:buChar char="•"/>
              <a:defRPr>
                <a:solidFill>
                  <a:schemeClr val="lt1"/>
                </a:solidFill>
              </a:defRPr>
            </a:lvl2pPr>
            <a:lvl3pPr indent="-323850" lvl="2" marL="1371600" algn="l">
              <a:lnSpc>
                <a:spcPct val="100000"/>
              </a:lnSpc>
              <a:spcBef>
                <a:spcPts val="900"/>
              </a:spcBef>
              <a:spcAft>
                <a:spcPts val="0"/>
              </a:spcAft>
              <a:buClr>
                <a:schemeClr val="lt1"/>
              </a:buClr>
              <a:buSzPts val="1500"/>
              <a:buFont typeface="Noto Sans Symbols"/>
              <a:buChar char="▪"/>
              <a:defRPr b="0" i="0">
                <a:solidFill>
                  <a:schemeClr val="lt1"/>
                </a:solidFill>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22"/>
          <p:cNvSpPr txBox="1"/>
          <p:nvPr>
            <p:ph idx="4" type="body"/>
          </p:nvPr>
        </p:nvSpPr>
        <p:spPr>
          <a:xfrm>
            <a:off x="4629149" y="1603216"/>
            <a:ext cx="3886200" cy="3029506"/>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4"/>
              </a:buClr>
              <a:buSzPts val="2100"/>
              <a:buFont typeface="Merriweather Sans"/>
              <a:buChar char="►"/>
              <a:defRPr b="1" i="0">
                <a:solidFill>
                  <a:schemeClr val="l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4"/>
              </a:buClr>
              <a:buSzPts val="1800"/>
              <a:buFont typeface="Arial"/>
              <a:buChar char="•"/>
              <a:defRPr>
                <a:solidFill>
                  <a:schemeClr val="lt1"/>
                </a:solidFill>
              </a:defRPr>
            </a:lvl2pPr>
            <a:lvl3pPr indent="-323850" lvl="2" marL="1371600" algn="l">
              <a:lnSpc>
                <a:spcPct val="100000"/>
              </a:lnSpc>
              <a:spcBef>
                <a:spcPts val="900"/>
              </a:spcBef>
              <a:spcAft>
                <a:spcPts val="0"/>
              </a:spcAft>
              <a:buClr>
                <a:schemeClr val="lt1"/>
              </a:buClr>
              <a:buSzPts val="1500"/>
              <a:buFont typeface="Noto Sans Symbols"/>
              <a:buChar char="▪"/>
              <a:defRPr b="0" i="0">
                <a:solidFill>
                  <a:schemeClr val="lt1"/>
                </a:solidFill>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19" name="Google Shape;119;p22"/>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
        <p:nvSpPr>
          <p:cNvPr id="120" name="Google Shape;120;p22"/>
          <p:cNvSpPr txBox="1"/>
          <p:nvPr>
            <p:ph type="title"/>
          </p:nvPr>
        </p:nvSpPr>
        <p:spPr>
          <a:xfrm>
            <a:off x="628650" y="273844"/>
            <a:ext cx="7886699"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a:buNone/>
              <a:defRPr b="0" i="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1" name="Shape 121"/>
        <p:cNvGrpSpPr/>
        <p:nvPr/>
      </p:nvGrpSpPr>
      <p:grpSpPr>
        <a:xfrm>
          <a:off x="0" y="0"/>
          <a:ext cx="0" cy="0"/>
          <a:chOff x="0" y="0"/>
          <a:chExt cx="0" cy="0"/>
        </a:xfrm>
      </p:grpSpPr>
      <p:sp>
        <p:nvSpPr>
          <p:cNvPr id="122" name="Google Shape;122;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23"/>
          <p:cNvSpPr txBox="1"/>
          <p:nvPr>
            <p:ph idx="1" type="body"/>
          </p:nvPr>
        </p:nvSpPr>
        <p:spPr>
          <a:xfrm>
            <a:off x="3887391" y="972464"/>
            <a:ext cx="4626768"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1"/>
              </a:buClr>
              <a:buSzPts val="2100"/>
              <a:buFont typeface="Merriweather Sans"/>
              <a:buChar char="►"/>
              <a:defRPr b="1" i="0">
                <a:solidFill>
                  <a:schemeClr val="accen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2"/>
              </a:buClr>
              <a:buSzPts val="1800"/>
              <a:buFont typeface="Arial"/>
              <a:buChar char="•"/>
              <a:defRPr>
                <a:solidFill>
                  <a:schemeClr val="accent2"/>
                </a:solidFill>
              </a:defRPr>
            </a:lvl2pPr>
            <a:lvl3pPr indent="-323850" lvl="2" marL="1371600" algn="l">
              <a:lnSpc>
                <a:spcPct val="100000"/>
              </a:lnSpc>
              <a:spcBef>
                <a:spcPts val="900"/>
              </a:spcBef>
              <a:spcAft>
                <a:spcPts val="0"/>
              </a:spcAft>
              <a:buClr>
                <a:schemeClr val="dk1"/>
              </a:buClr>
              <a:buSzPts val="1500"/>
              <a:buFont typeface="Noto Sans Symbols"/>
              <a:buChar char="▪"/>
              <a:defRPr b="0" i="0">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p23"/>
          <p:cNvSpPr txBox="1"/>
          <p:nvPr>
            <p:ph idx="2" type="body"/>
          </p:nvPr>
        </p:nvSpPr>
        <p:spPr>
          <a:xfrm>
            <a:off x="628651" y="972464"/>
            <a:ext cx="2949178"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1"/>
              </a:buClr>
              <a:buSzPts val="2100"/>
              <a:buFont typeface="Merriweather Sans"/>
              <a:buChar char="►"/>
              <a:defRPr b="1" i="0">
                <a:solidFill>
                  <a:schemeClr val="accen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2"/>
              </a:buClr>
              <a:buSzPts val="1800"/>
              <a:buFont typeface="Arial"/>
              <a:buChar char="•"/>
              <a:defRPr>
                <a:solidFill>
                  <a:schemeClr val="accent2"/>
                </a:solidFill>
              </a:defRPr>
            </a:lvl2pPr>
            <a:lvl3pPr indent="-323850" lvl="2" marL="1371600" algn="l">
              <a:lnSpc>
                <a:spcPct val="100000"/>
              </a:lnSpc>
              <a:spcBef>
                <a:spcPts val="900"/>
              </a:spcBef>
              <a:spcAft>
                <a:spcPts val="0"/>
              </a:spcAft>
              <a:buClr>
                <a:schemeClr val="dk1"/>
              </a:buClr>
              <a:buSzPts val="1500"/>
              <a:buFont typeface="Noto Sans Symbols"/>
              <a:buChar char="▪"/>
              <a:defRPr b="0" i="0">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dk1"/>
              </a:buClr>
              <a:buSzPts val="1400"/>
              <a:buChar char="•"/>
              <a:defRPr b="0" i="0">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27" name="Google Shape;127;p23"/>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
        <p:nvSpPr>
          <p:cNvPr id="128" name="Google Shape;128;p23"/>
          <p:cNvSpPr txBox="1"/>
          <p:nvPr>
            <p:ph type="title"/>
          </p:nvPr>
        </p:nvSpPr>
        <p:spPr>
          <a:xfrm>
            <a:off x="628650" y="273844"/>
            <a:ext cx="7886700"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3"/>
              </a:buClr>
              <a:buSzPts val="3300"/>
              <a:buFont typeface="Open Sans"/>
              <a:buNone/>
              <a:defRPr b="0" i="0" sz="3300">
                <a:solidFill>
                  <a:schemeClr val="accent3"/>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bg>
      <p:bgPr>
        <a:solidFill>
          <a:schemeClr val="accent1"/>
        </a:solidFill>
      </p:bgPr>
    </p:bg>
    <p:spTree>
      <p:nvGrpSpPr>
        <p:cNvPr id="129" name="Shape 129"/>
        <p:cNvGrpSpPr/>
        <p:nvPr/>
      </p:nvGrpSpPr>
      <p:grpSpPr>
        <a:xfrm>
          <a:off x="0" y="0"/>
          <a:ext cx="0" cy="0"/>
          <a:chOff x="0" y="0"/>
          <a:chExt cx="0" cy="0"/>
        </a:xfrm>
      </p:grpSpPr>
      <p:sp>
        <p:nvSpPr>
          <p:cNvPr id="130" name="Google Shape;130;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24"/>
          <p:cNvSpPr txBox="1"/>
          <p:nvPr>
            <p:ph idx="1" type="body"/>
          </p:nvPr>
        </p:nvSpPr>
        <p:spPr>
          <a:xfrm>
            <a:off x="3887391" y="972463"/>
            <a:ext cx="4626768"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4"/>
              </a:buClr>
              <a:buSzPts val="2100"/>
              <a:buFont typeface="Merriweather Sans"/>
              <a:buChar char="►"/>
              <a:defRPr b="1" i="0">
                <a:solidFill>
                  <a:schemeClr val="l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4"/>
              </a:buClr>
              <a:buSzPts val="1800"/>
              <a:buFont typeface="Arial"/>
              <a:buChar char="•"/>
              <a:defRPr>
                <a:solidFill>
                  <a:schemeClr val="lt1"/>
                </a:solidFill>
              </a:defRPr>
            </a:lvl2pPr>
            <a:lvl3pPr indent="-323850" lvl="2" marL="1371600" algn="l">
              <a:lnSpc>
                <a:spcPct val="100000"/>
              </a:lnSpc>
              <a:spcBef>
                <a:spcPts val="900"/>
              </a:spcBef>
              <a:spcAft>
                <a:spcPts val="0"/>
              </a:spcAft>
              <a:buClr>
                <a:schemeClr val="lt1"/>
              </a:buClr>
              <a:buSzPts val="1500"/>
              <a:buFont typeface="Noto Sans Symbols"/>
              <a:buChar char="▪"/>
              <a:defRPr b="0" i="0">
                <a:solidFill>
                  <a:schemeClr val="lt1"/>
                </a:solidFill>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24"/>
          <p:cNvSpPr txBox="1"/>
          <p:nvPr>
            <p:ph idx="2" type="body"/>
          </p:nvPr>
        </p:nvSpPr>
        <p:spPr>
          <a:xfrm>
            <a:off x="628651" y="972464"/>
            <a:ext cx="2949178" cy="360045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accent4"/>
              </a:buClr>
              <a:buSzPts val="2100"/>
              <a:buFont typeface="Merriweather Sans"/>
              <a:buChar char="►"/>
              <a:defRPr b="1" i="0">
                <a:solidFill>
                  <a:schemeClr val="lt1"/>
                </a:solidFill>
                <a:latin typeface="Open Sans"/>
                <a:ea typeface="Open Sans"/>
                <a:cs typeface="Open Sans"/>
                <a:sym typeface="Open Sans"/>
              </a:defRPr>
            </a:lvl1pPr>
            <a:lvl2pPr indent="-342900" lvl="1" marL="914400" algn="l">
              <a:lnSpc>
                <a:spcPct val="100000"/>
              </a:lnSpc>
              <a:spcBef>
                <a:spcPts val="900"/>
              </a:spcBef>
              <a:spcAft>
                <a:spcPts val="0"/>
              </a:spcAft>
              <a:buClr>
                <a:schemeClr val="accent4"/>
              </a:buClr>
              <a:buSzPts val="1800"/>
              <a:buFont typeface="Arial"/>
              <a:buChar char="•"/>
              <a:defRPr>
                <a:solidFill>
                  <a:schemeClr val="lt1"/>
                </a:solidFill>
              </a:defRPr>
            </a:lvl2pPr>
            <a:lvl3pPr indent="-323850" lvl="2" marL="1371600" algn="l">
              <a:lnSpc>
                <a:spcPct val="100000"/>
              </a:lnSpc>
              <a:spcBef>
                <a:spcPts val="900"/>
              </a:spcBef>
              <a:spcAft>
                <a:spcPts val="0"/>
              </a:spcAft>
              <a:buClr>
                <a:schemeClr val="lt1"/>
              </a:buClr>
              <a:buSzPts val="1500"/>
              <a:buFont typeface="Noto Sans Symbols"/>
              <a:buChar char="▪"/>
              <a:defRPr b="0" i="0">
                <a:solidFill>
                  <a:schemeClr val="lt1"/>
                </a:solidFill>
                <a:latin typeface="Open Sans Light"/>
                <a:ea typeface="Open Sans Light"/>
                <a:cs typeface="Open Sans Light"/>
                <a:sym typeface="Open Sans Light"/>
              </a:defRPr>
            </a:lvl3pPr>
            <a:lvl4pPr indent="-317500" lvl="3" marL="18288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4pPr>
            <a:lvl5pPr indent="-317500" lvl="4" marL="2286000" algn="l">
              <a:lnSpc>
                <a:spcPct val="100000"/>
              </a:lnSpc>
              <a:spcBef>
                <a:spcPts val="900"/>
              </a:spcBef>
              <a:spcAft>
                <a:spcPts val="0"/>
              </a:spcAft>
              <a:buClr>
                <a:schemeClr val="lt1"/>
              </a:buClr>
              <a:buSzPts val="1400"/>
              <a:buChar char="•"/>
              <a:defRPr b="0" i="0">
                <a:solidFill>
                  <a:schemeClr val="lt1"/>
                </a:solidFill>
                <a:latin typeface="Open Sans Light"/>
                <a:ea typeface="Open Sans Light"/>
                <a:cs typeface="Open Sans Light"/>
                <a:sym typeface="Open Sans Light"/>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35" name="Google Shape;135;p24"/>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
        <p:nvSpPr>
          <p:cNvPr id="136" name="Google Shape;136;p24"/>
          <p:cNvSpPr txBox="1"/>
          <p:nvPr>
            <p:ph type="title"/>
          </p:nvPr>
        </p:nvSpPr>
        <p:spPr>
          <a:xfrm>
            <a:off x="628650" y="273844"/>
            <a:ext cx="7886700"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a:buNone/>
              <a:defRPr b="0" i="0" sz="33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solidFill>
          <a:schemeClr val="accent1"/>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628650" y="273844"/>
            <a:ext cx="7886700" cy="685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a:buNone/>
              <a:defRPr b="0" i="0" sz="33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0" name="Google Shape;140;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142" name="Google Shape;142;p25"/>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chemeClr val="accent1"/>
        </a:solidFill>
      </p:bgPr>
    </p:bg>
    <p:spTree>
      <p:nvGrpSpPr>
        <p:cNvPr id="143" name="Shape 143"/>
        <p:cNvGrpSpPr/>
        <p:nvPr/>
      </p:nvGrpSpPr>
      <p:grpSpPr>
        <a:xfrm>
          <a:off x="0" y="0"/>
          <a:ext cx="0" cy="0"/>
          <a:chOff x="0" y="0"/>
          <a:chExt cx="0" cy="0"/>
        </a:xfrm>
      </p:grpSpPr>
      <p:sp>
        <p:nvSpPr>
          <p:cNvPr id="144" name="Google Shape;144;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5" name="Google Shape;145;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147" name="Google Shape;147;p26"/>
          <p:cNvCxnSpPr/>
          <p:nvPr/>
        </p:nvCxnSpPr>
        <p:spPr>
          <a:xfrm>
            <a:off x="445770" y="-89154"/>
            <a:ext cx="0" cy="1027843"/>
          </a:xfrm>
          <a:prstGeom prst="straightConnector1">
            <a:avLst/>
          </a:prstGeom>
          <a:noFill/>
          <a:ln cap="rnd" cmpd="sng" w="50800">
            <a:solidFill>
              <a:schemeClr val="accent4"/>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685800"/>
          </a:xfrm>
          <a:prstGeom prst="rect">
            <a:avLst/>
          </a:prstGeom>
          <a:noFill/>
          <a:ln>
            <a:noFill/>
          </a:ln>
        </p:spPr>
        <p:txBody>
          <a:bodyPr anchorCtr="0" anchor="t" bIns="34275" lIns="68575" spcFirstLastPara="1" rIns="68575" wrap="square" tIns="34275">
            <a:normAutofit/>
          </a:bodyPr>
          <a:lstStyle>
            <a:lvl1pPr lvl="0" marR="0" rtl="0" algn="l">
              <a:lnSpc>
                <a:spcPct val="90000"/>
              </a:lnSpc>
              <a:spcBef>
                <a:spcPts val="0"/>
              </a:spcBef>
              <a:spcAft>
                <a:spcPts val="0"/>
              </a:spcAft>
              <a:buClr>
                <a:schemeClr val="accent3"/>
              </a:buClr>
              <a:buSzPts val="3300"/>
              <a:buFont typeface="Open Sans"/>
              <a:buNone/>
              <a:defRPr b="0" i="0" sz="3300" u="none" cap="none" strike="noStrike">
                <a:solidFill>
                  <a:schemeClr val="accent3"/>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973360"/>
            <a:ext cx="7886700" cy="360045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100000"/>
              </a:lnSpc>
              <a:spcBef>
                <a:spcPts val="800"/>
              </a:spcBef>
              <a:spcAft>
                <a:spcPts val="0"/>
              </a:spcAft>
              <a:buClr>
                <a:schemeClr val="accent1"/>
              </a:buClr>
              <a:buSzPts val="2100"/>
              <a:buFont typeface="Arial"/>
              <a:buChar char="•"/>
              <a:defRPr b="0" i="0" sz="2100" u="none" cap="none" strike="noStrike">
                <a:solidFill>
                  <a:schemeClr val="accent1"/>
                </a:solidFill>
                <a:latin typeface="Open Sans"/>
                <a:ea typeface="Open Sans"/>
                <a:cs typeface="Open Sans"/>
                <a:sym typeface="Open Sans"/>
              </a:defRPr>
            </a:lvl1pPr>
            <a:lvl2pPr indent="-342900" lvl="1" marL="914400" marR="0" rtl="0" algn="l">
              <a:lnSpc>
                <a:spcPct val="100000"/>
              </a:lnSpc>
              <a:spcBef>
                <a:spcPts val="900"/>
              </a:spcBef>
              <a:spcAft>
                <a:spcPts val="0"/>
              </a:spcAft>
              <a:buClr>
                <a:schemeClr val="accent2"/>
              </a:buClr>
              <a:buSzPts val="1800"/>
              <a:buFont typeface="Arial"/>
              <a:buChar char="•"/>
              <a:defRPr b="0" i="0" sz="1800" u="none" cap="none" strike="noStrike">
                <a:solidFill>
                  <a:schemeClr val="accent2"/>
                </a:solidFill>
                <a:latin typeface="Open Sans"/>
                <a:ea typeface="Open Sans"/>
                <a:cs typeface="Open Sans"/>
                <a:sym typeface="Open Sans"/>
              </a:defRPr>
            </a:lvl2pPr>
            <a:lvl3pPr indent="-323850" lvl="2" marL="1371600"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hyperlink" Target="https://www.census.gov/quickfacts/fact/table/US/POP0102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22.png"/><Relationship Id="rId7" Type="http://schemas.openxmlformats.org/officeDocument/2006/relationships/hyperlink" Target="https://arizonacommunitycollege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32.png"/><Relationship Id="rId7" Type="http://schemas.openxmlformats.org/officeDocument/2006/relationships/image" Target="../media/image27.png"/><Relationship Id="rId8"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0.jpg"/><Relationship Id="rId4" Type="http://schemas.openxmlformats.org/officeDocument/2006/relationships/hyperlink" Target="https://www.inclusiveaccess.org/resources/what-is-inclusive-access" TargetMode="External"/><Relationship Id="rId5"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s://www.inclusiveaccess.org/resources/what-is-inclusive-access" TargetMode="External"/><Relationship Id="rId5"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27"/>
          <p:cNvSpPr txBox="1"/>
          <p:nvPr/>
        </p:nvSpPr>
        <p:spPr>
          <a:xfrm>
            <a:off x="646600" y="634775"/>
            <a:ext cx="8052600" cy="17112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Clr>
                <a:schemeClr val="accent3"/>
              </a:buClr>
              <a:buSzPts val="4163"/>
              <a:buFont typeface="Oswald"/>
              <a:buNone/>
            </a:pPr>
            <a:r>
              <a:rPr b="1" lang="en" sz="5962">
                <a:solidFill>
                  <a:schemeClr val="accent3"/>
                </a:solidFill>
                <a:latin typeface="Oswald"/>
                <a:ea typeface="Oswald"/>
                <a:cs typeface="Oswald"/>
                <a:sym typeface="Oswald"/>
              </a:rPr>
              <a:t>OPEN </a:t>
            </a:r>
            <a:endParaRPr b="1" sz="5962">
              <a:solidFill>
                <a:schemeClr val="accent3"/>
              </a:solidFill>
              <a:latin typeface="Oswald"/>
              <a:ea typeface="Oswald"/>
              <a:cs typeface="Oswald"/>
              <a:sym typeface="Oswald"/>
            </a:endParaRPr>
          </a:p>
          <a:p>
            <a:pPr indent="0" lvl="0" marL="0" marR="0" rtl="0" algn="l">
              <a:lnSpc>
                <a:spcPct val="80000"/>
              </a:lnSpc>
              <a:spcBef>
                <a:spcPts val="0"/>
              </a:spcBef>
              <a:spcAft>
                <a:spcPts val="0"/>
              </a:spcAft>
              <a:buClr>
                <a:schemeClr val="accent3"/>
              </a:buClr>
              <a:buSzPts val="4163"/>
              <a:buFont typeface="Oswald"/>
              <a:buNone/>
            </a:pPr>
            <a:r>
              <a:rPr b="1" lang="en" sz="5962">
                <a:solidFill>
                  <a:schemeClr val="accent3"/>
                </a:solidFill>
                <a:latin typeface="Oswald"/>
                <a:ea typeface="Oswald"/>
                <a:cs typeface="Oswald"/>
                <a:sym typeface="Oswald"/>
              </a:rPr>
              <a:t>EDUCATIONAL</a:t>
            </a:r>
            <a:endParaRPr b="1" sz="5962">
              <a:solidFill>
                <a:schemeClr val="accent3"/>
              </a:solidFill>
              <a:latin typeface="Oswald"/>
              <a:ea typeface="Oswald"/>
              <a:cs typeface="Oswald"/>
              <a:sym typeface="Oswald"/>
            </a:endParaRPr>
          </a:p>
          <a:p>
            <a:pPr indent="0" lvl="0" marL="0" marR="0" rtl="0" algn="l">
              <a:lnSpc>
                <a:spcPct val="80000"/>
              </a:lnSpc>
              <a:spcBef>
                <a:spcPts val="0"/>
              </a:spcBef>
              <a:spcAft>
                <a:spcPts val="0"/>
              </a:spcAft>
              <a:buClr>
                <a:schemeClr val="accent3"/>
              </a:buClr>
              <a:buSzPts val="4163"/>
              <a:buFont typeface="Oswald"/>
              <a:buNone/>
            </a:pPr>
            <a:r>
              <a:rPr b="1" lang="en" sz="5962">
                <a:solidFill>
                  <a:schemeClr val="accent3"/>
                </a:solidFill>
                <a:latin typeface="Oswald"/>
                <a:ea typeface="Oswald"/>
                <a:cs typeface="Oswald"/>
                <a:sym typeface="Oswald"/>
              </a:rPr>
              <a:t>RESOURCES (OER)</a:t>
            </a:r>
            <a:endParaRPr b="1" i="0" sz="4852" u="none" cap="none" strike="noStrike">
              <a:solidFill>
                <a:schemeClr val="accent3"/>
              </a:solidFill>
              <a:latin typeface="Oswald"/>
              <a:ea typeface="Oswald"/>
              <a:cs typeface="Oswald"/>
              <a:sym typeface="Oswald"/>
            </a:endParaRPr>
          </a:p>
        </p:txBody>
      </p:sp>
      <p:sp>
        <p:nvSpPr>
          <p:cNvPr id="153" name="Google Shape;153;p27"/>
          <p:cNvSpPr txBox="1"/>
          <p:nvPr/>
        </p:nvSpPr>
        <p:spPr>
          <a:xfrm>
            <a:off x="646599" y="4253725"/>
            <a:ext cx="8157000" cy="3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3"/>
              </a:buClr>
              <a:buSzPts val="2700"/>
              <a:buFont typeface="Merriweather Sans"/>
              <a:buNone/>
            </a:pPr>
            <a:r>
              <a:rPr b="1" lang="en" sz="1100">
                <a:solidFill>
                  <a:schemeClr val="accent1"/>
                </a:solidFill>
                <a:latin typeface="Oswald Light"/>
                <a:ea typeface="Oswald Light"/>
                <a:cs typeface="Oswald Light"/>
                <a:sym typeface="Oswald Light"/>
              </a:rPr>
              <a:t>Legislative Advisory Committee Annual Meeting</a:t>
            </a:r>
            <a:r>
              <a:rPr b="1" i="0" lang="en" sz="1100" u="none" cap="none" strike="noStrike">
                <a:solidFill>
                  <a:schemeClr val="accent1"/>
                </a:solidFill>
                <a:latin typeface="Oswald Light"/>
                <a:ea typeface="Oswald Light"/>
                <a:cs typeface="Oswald Light"/>
                <a:sym typeface="Oswald Light"/>
              </a:rPr>
              <a:t> | 12 </a:t>
            </a:r>
            <a:r>
              <a:rPr b="1" lang="en" sz="1100">
                <a:solidFill>
                  <a:schemeClr val="accent1"/>
                </a:solidFill>
                <a:latin typeface="Oswald Light"/>
                <a:ea typeface="Oswald Light"/>
                <a:cs typeface="Oswald Light"/>
                <a:sym typeface="Oswald Light"/>
              </a:rPr>
              <a:t>September</a:t>
            </a:r>
            <a:r>
              <a:rPr b="1" i="0" lang="en" sz="1100" u="none" cap="none" strike="noStrike">
                <a:solidFill>
                  <a:schemeClr val="accent1"/>
                </a:solidFill>
                <a:latin typeface="Oswald Light"/>
                <a:ea typeface="Oswald Light"/>
                <a:cs typeface="Oswald Light"/>
                <a:sym typeface="Oswald Light"/>
              </a:rPr>
              <a:t> 2023 | </a:t>
            </a:r>
            <a:r>
              <a:rPr b="1" lang="en" sz="1100">
                <a:solidFill>
                  <a:schemeClr val="accent1"/>
                </a:solidFill>
                <a:latin typeface="Oswald Light"/>
                <a:ea typeface="Oswald Light"/>
                <a:cs typeface="Oswald Light"/>
                <a:sym typeface="Oswald Light"/>
              </a:rPr>
              <a:t>Phoenix, AZ</a:t>
            </a:r>
            <a:endParaRPr sz="1100"/>
          </a:p>
          <a:p>
            <a:pPr indent="0" lvl="0" marL="0" marR="0" rtl="0" algn="l">
              <a:lnSpc>
                <a:spcPct val="100000"/>
              </a:lnSpc>
              <a:spcBef>
                <a:spcPts val="0"/>
              </a:spcBef>
              <a:spcAft>
                <a:spcPts val="0"/>
              </a:spcAft>
              <a:buClr>
                <a:schemeClr val="accent3"/>
              </a:buClr>
              <a:buSzPts val="2700"/>
              <a:buFont typeface="Merriweather Sans"/>
              <a:buNone/>
            </a:pPr>
            <a:r>
              <a:rPr b="1" i="0" lang="en" sz="1100" u="none" cap="none" strike="noStrike">
                <a:solidFill>
                  <a:schemeClr val="accent2"/>
                </a:solidFill>
                <a:latin typeface="Oswald Light"/>
                <a:ea typeface="Oswald Light"/>
                <a:cs typeface="Oswald Light"/>
                <a:sym typeface="Oswald Light"/>
              </a:rPr>
              <a:t>Presenters: </a:t>
            </a:r>
            <a:r>
              <a:rPr b="1" lang="en" sz="1100">
                <a:solidFill>
                  <a:schemeClr val="accent2"/>
                </a:solidFill>
                <a:latin typeface="Oswald Light"/>
                <a:ea typeface="Oswald Light"/>
                <a:cs typeface="Oswald Light"/>
                <a:sym typeface="Oswald Light"/>
              </a:rPr>
              <a:t>Megan Crossfield, M.Ed., Yavapai College</a:t>
            </a:r>
            <a:r>
              <a:rPr lang="en" sz="1100">
                <a:solidFill>
                  <a:schemeClr val="dk1"/>
                </a:solidFill>
              </a:rPr>
              <a:t> </a:t>
            </a:r>
            <a:r>
              <a:rPr b="1" lang="en" sz="1100">
                <a:solidFill>
                  <a:schemeClr val="accent2"/>
                </a:solidFill>
                <a:latin typeface="Oswald Light"/>
                <a:ea typeface="Oswald Light"/>
                <a:cs typeface="Oswald Light"/>
                <a:sym typeface="Oswald Light"/>
              </a:rPr>
              <a:t>| </a:t>
            </a:r>
            <a:r>
              <a:rPr b="1" i="0" lang="en" sz="1100" u="none" cap="none" strike="noStrike">
                <a:solidFill>
                  <a:schemeClr val="accent2"/>
                </a:solidFill>
                <a:latin typeface="Oswald Light"/>
                <a:ea typeface="Oswald Light"/>
                <a:cs typeface="Oswald Light"/>
                <a:sym typeface="Oswald Light"/>
              </a:rPr>
              <a:t>Liliana Diaz, Ph.D., WICHE</a:t>
            </a:r>
            <a:r>
              <a:rPr b="1" lang="en" sz="1100">
                <a:solidFill>
                  <a:schemeClr val="accent2"/>
                </a:solidFill>
                <a:latin typeface="Oswald Light"/>
                <a:ea typeface="Oswald Light"/>
                <a:cs typeface="Oswald Light"/>
                <a:sym typeface="Oswald Light"/>
              </a:rPr>
              <a:t> | Debbie Baker, Ed.D. &amp; Lisa Young, Ph.D.,, Maricopa Community Colleges</a:t>
            </a:r>
            <a:endParaRPr sz="1100"/>
          </a:p>
        </p:txBody>
      </p:sp>
      <p:sp>
        <p:nvSpPr>
          <p:cNvPr id="154" name="Google Shape;154;p27"/>
          <p:cNvSpPr txBox="1"/>
          <p:nvPr/>
        </p:nvSpPr>
        <p:spPr>
          <a:xfrm>
            <a:off x="646610" y="2829062"/>
            <a:ext cx="65544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i="1" lang="en" sz="2100">
                <a:solidFill>
                  <a:schemeClr val="accent3"/>
                </a:solidFill>
                <a:latin typeface="Oswald"/>
                <a:ea typeface="Oswald"/>
                <a:cs typeface="Oswald"/>
                <a:sym typeface="Oswald"/>
              </a:rPr>
              <a:t>A Tool for Ad</a:t>
            </a:r>
            <a:r>
              <a:rPr i="1" lang="en" sz="2100">
                <a:solidFill>
                  <a:schemeClr val="accent3"/>
                </a:solidFill>
                <a:latin typeface="Oswald"/>
                <a:ea typeface="Oswald"/>
                <a:cs typeface="Oswald"/>
                <a:sym typeface="Oswald"/>
              </a:rPr>
              <a:t>v</a:t>
            </a:r>
            <a:r>
              <a:rPr i="1" lang="en" sz="2100">
                <a:solidFill>
                  <a:schemeClr val="accent3"/>
                </a:solidFill>
                <a:latin typeface="Oswald"/>
                <a:ea typeface="Oswald"/>
                <a:cs typeface="Oswald"/>
                <a:sym typeface="Oswald"/>
              </a:rPr>
              <a:t>ancing Affordability &amp; Student Completion </a:t>
            </a:r>
            <a:endParaRPr i="1"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4" name="Shape 214"/>
        <p:cNvGrpSpPr/>
        <p:nvPr/>
      </p:nvGrpSpPr>
      <p:grpSpPr>
        <a:xfrm>
          <a:off x="0" y="0"/>
          <a:ext cx="0" cy="0"/>
          <a:chOff x="0" y="0"/>
          <a:chExt cx="0" cy="0"/>
        </a:xfrm>
      </p:grpSpPr>
      <p:pic>
        <p:nvPicPr>
          <p:cNvPr id="215" name="Google Shape;215;p36"/>
          <p:cNvPicPr preferRelativeResize="0"/>
          <p:nvPr/>
        </p:nvPicPr>
        <p:blipFill>
          <a:blip r:embed="rId3">
            <a:alphaModFix/>
          </a:blip>
          <a:stretch>
            <a:fillRect/>
          </a:stretch>
        </p:blipFill>
        <p:spPr>
          <a:xfrm>
            <a:off x="589175" y="2561400"/>
            <a:ext cx="8207887" cy="2256375"/>
          </a:xfrm>
          <a:prstGeom prst="rect">
            <a:avLst/>
          </a:prstGeom>
          <a:noFill/>
          <a:ln>
            <a:noFill/>
          </a:ln>
        </p:spPr>
      </p:pic>
      <p:pic>
        <p:nvPicPr>
          <p:cNvPr id="216" name="Google Shape;216;p36"/>
          <p:cNvPicPr preferRelativeResize="0"/>
          <p:nvPr/>
        </p:nvPicPr>
        <p:blipFill>
          <a:blip r:embed="rId4">
            <a:alphaModFix/>
          </a:blip>
          <a:stretch>
            <a:fillRect/>
          </a:stretch>
        </p:blipFill>
        <p:spPr>
          <a:xfrm>
            <a:off x="589138" y="239168"/>
            <a:ext cx="8207944" cy="2256383"/>
          </a:xfrm>
          <a:prstGeom prst="rect">
            <a:avLst/>
          </a:prstGeom>
          <a:noFill/>
          <a:ln>
            <a:noFill/>
          </a:ln>
        </p:spPr>
      </p:pic>
      <p:sp>
        <p:nvSpPr>
          <p:cNvPr id="217" name="Google Shape;217;p36"/>
          <p:cNvSpPr txBox="1"/>
          <p:nvPr/>
        </p:nvSpPr>
        <p:spPr>
          <a:xfrm>
            <a:off x="512975" y="4741575"/>
            <a:ext cx="8404800" cy="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Open Sans"/>
                <a:ea typeface="Open Sans"/>
                <a:cs typeface="Open Sans"/>
                <a:sym typeface="Open Sans"/>
              </a:rPr>
              <a:t>Source: Watson, C. E., &amp; Rush-Marlowe, R. (2023). Making the case for open educational resources. American Association of Colleges and Universities (AAC&amp;U).</a:t>
            </a:r>
            <a:endParaRPr sz="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nvSpPr>
        <p:spPr>
          <a:xfrm>
            <a:off x="692575" y="314275"/>
            <a:ext cx="7644000" cy="639300"/>
          </a:xfrm>
          <a:prstGeom prst="rect">
            <a:avLst/>
          </a:prstGeom>
          <a:noFill/>
          <a:ln>
            <a:noFill/>
          </a:ln>
        </p:spPr>
        <p:txBody>
          <a:bodyPr anchorCtr="0" anchor="b" bIns="68575" lIns="68575" spcFirstLastPara="1" rIns="68575" wrap="square" tIns="68575">
            <a:noAutofit/>
          </a:bodyPr>
          <a:lstStyle/>
          <a:p>
            <a:pPr indent="0" lvl="0" marL="0" marR="0" rtl="0" algn="l">
              <a:lnSpc>
                <a:spcPct val="90000"/>
              </a:lnSpc>
              <a:spcBef>
                <a:spcPts val="0"/>
              </a:spcBef>
              <a:spcAft>
                <a:spcPts val="0"/>
              </a:spcAft>
              <a:buClr>
                <a:schemeClr val="accent3"/>
              </a:buClr>
              <a:buSzPts val="3300"/>
              <a:buFont typeface="Open Sans"/>
              <a:buNone/>
            </a:pPr>
            <a:r>
              <a:rPr b="1" lang="en" sz="3200">
                <a:solidFill>
                  <a:schemeClr val="accent2"/>
                </a:solidFill>
                <a:latin typeface="Oswald"/>
                <a:ea typeface="Oswald"/>
                <a:cs typeface="Oswald"/>
                <a:sym typeface="Oswald"/>
              </a:rPr>
              <a:t>TIME-TO-COMPLETION: </a:t>
            </a:r>
            <a:r>
              <a:rPr lang="en" sz="3200">
                <a:solidFill>
                  <a:schemeClr val="accent2"/>
                </a:solidFill>
                <a:latin typeface="Oswald"/>
                <a:ea typeface="Oswald"/>
                <a:cs typeface="Oswald"/>
                <a:sym typeface="Oswald"/>
              </a:rPr>
              <a:t>No-Cost/Low-Cost</a:t>
            </a:r>
            <a:endParaRPr sz="3200">
              <a:solidFill>
                <a:schemeClr val="accent2"/>
              </a:solidFill>
            </a:endParaRPr>
          </a:p>
        </p:txBody>
      </p:sp>
      <p:sp>
        <p:nvSpPr>
          <p:cNvPr id="223" name="Google Shape;223;p37"/>
          <p:cNvSpPr txBox="1"/>
          <p:nvPr/>
        </p:nvSpPr>
        <p:spPr>
          <a:xfrm>
            <a:off x="5715000" y="1597050"/>
            <a:ext cx="2979600" cy="2319300"/>
          </a:xfrm>
          <a:prstGeom prst="rect">
            <a:avLst/>
          </a:prstGeom>
          <a:noFill/>
          <a:ln>
            <a:noFill/>
          </a:ln>
        </p:spPr>
        <p:txBody>
          <a:bodyPr anchorCtr="0" anchor="t" bIns="68575" lIns="68575" spcFirstLastPara="1" rIns="68575" wrap="square" tIns="68575">
            <a:noAutofit/>
          </a:bodyPr>
          <a:lstStyle/>
          <a:p>
            <a:pPr indent="-349250" lvl="0" marL="457200" marR="0" rtl="0" algn="l">
              <a:lnSpc>
                <a:spcPct val="100000"/>
              </a:lnSpc>
              <a:spcBef>
                <a:spcPts val="0"/>
              </a:spcBef>
              <a:spcAft>
                <a:spcPts val="0"/>
              </a:spcAft>
              <a:buSzPts val="1900"/>
              <a:buFont typeface="Open Sans"/>
              <a:buChar char="●"/>
            </a:pPr>
            <a:r>
              <a:rPr lang="en" sz="1900">
                <a:latin typeface="Open Sans"/>
                <a:ea typeface="Open Sans"/>
                <a:cs typeface="Open Sans"/>
                <a:sym typeface="Open Sans"/>
              </a:rPr>
              <a:t>Pilot study</a:t>
            </a:r>
            <a:endParaRPr sz="1900">
              <a:latin typeface="Open Sans"/>
              <a:ea typeface="Open Sans"/>
              <a:cs typeface="Open Sans"/>
              <a:sym typeface="Open Sans"/>
            </a:endParaRPr>
          </a:p>
          <a:p>
            <a:pPr indent="-349250" lvl="0" marL="457200" marR="0" rtl="0" algn="l">
              <a:lnSpc>
                <a:spcPct val="100000"/>
              </a:lnSpc>
              <a:spcBef>
                <a:spcPts val="0"/>
              </a:spcBef>
              <a:spcAft>
                <a:spcPts val="0"/>
              </a:spcAft>
              <a:buSzPts val="1900"/>
              <a:buFont typeface="Open Sans"/>
              <a:buChar char="●"/>
            </a:pPr>
            <a:r>
              <a:rPr lang="en" sz="1900">
                <a:latin typeface="Open Sans"/>
                <a:ea typeface="Open Sans"/>
                <a:cs typeface="Open Sans"/>
                <a:sym typeface="Open Sans"/>
              </a:rPr>
              <a:t>Findings corroborate existing research</a:t>
            </a:r>
            <a:endParaRPr sz="1900">
              <a:latin typeface="Open Sans"/>
              <a:ea typeface="Open Sans"/>
              <a:cs typeface="Open Sans"/>
              <a:sym typeface="Open Sans"/>
            </a:endParaRPr>
          </a:p>
          <a:p>
            <a:pPr indent="-349250" lvl="0" marL="457200" marR="0" rtl="0" algn="l">
              <a:lnSpc>
                <a:spcPct val="100000"/>
              </a:lnSpc>
              <a:spcBef>
                <a:spcPts val="0"/>
              </a:spcBef>
              <a:spcAft>
                <a:spcPts val="0"/>
              </a:spcAft>
              <a:buSzPts val="1900"/>
              <a:buFont typeface="Open Sans"/>
              <a:buChar char="●"/>
            </a:pPr>
            <a:r>
              <a:rPr lang="en" sz="1900">
                <a:latin typeface="Open Sans"/>
                <a:ea typeface="Open Sans"/>
                <a:cs typeface="Open Sans"/>
                <a:sym typeface="Open Sans"/>
              </a:rPr>
              <a:t>Expanding to national study on no-cost/ZTC  </a:t>
            </a:r>
            <a:endParaRPr sz="1900">
              <a:latin typeface="Open Sans"/>
              <a:ea typeface="Open Sans"/>
              <a:cs typeface="Open Sans"/>
              <a:sym typeface="Open Sans"/>
            </a:endParaRPr>
          </a:p>
        </p:txBody>
      </p:sp>
      <p:pic>
        <p:nvPicPr>
          <p:cNvPr id="224" name="Google Shape;224;p37"/>
          <p:cNvPicPr preferRelativeResize="0"/>
          <p:nvPr/>
        </p:nvPicPr>
        <p:blipFill>
          <a:blip r:embed="rId3">
            <a:alphaModFix/>
          </a:blip>
          <a:stretch>
            <a:fillRect/>
          </a:stretch>
        </p:blipFill>
        <p:spPr>
          <a:xfrm>
            <a:off x="692575" y="1029775"/>
            <a:ext cx="5203676" cy="3902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628650" y="273844"/>
            <a:ext cx="7886700" cy="68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latin typeface="Oswald"/>
                <a:ea typeface="Oswald"/>
                <a:cs typeface="Oswald"/>
                <a:sym typeface="Oswald"/>
              </a:rPr>
              <a:t>RURAL VS. </a:t>
            </a:r>
            <a:r>
              <a:rPr b="1" lang="en">
                <a:latin typeface="Oswald"/>
                <a:ea typeface="Oswald"/>
                <a:cs typeface="Oswald"/>
                <a:sym typeface="Oswald"/>
              </a:rPr>
              <a:t>URBAN</a:t>
            </a:r>
            <a:r>
              <a:rPr b="1" lang="en">
                <a:latin typeface="Oswald"/>
                <a:ea typeface="Oswald"/>
                <a:cs typeface="Oswald"/>
                <a:sym typeface="Oswald"/>
              </a:rPr>
              <a:t> </a:t>
            </a:r>
            <a:r>
              <a:rPr b="1" lang="en">
                <a:latin typeface="Oswald"/>
                <a:ea typeface="Oswald"/>
                <a:cs typeface="Oswald"/>
                <a:sym typeface="Oswald"/>
              </a:rPr>
              <a:t>DEMOGRAPHICS</a:t>
            </a:r>
            <a:r>
              <a:rPr b="1" lang="en">
                <a:latin typeface="Oswald"/>
                <a:ea typeface="Oswald"/>
                <a:cs typeface="Oswald"/>
                <a:sym typeface="Oswald"/>
              </a:rPr>
              <a:t> </a:t>
            </a:r>
            <a:endParaRPr b="1">
              <a:latin typeface="Oswald"/>
              <a:ea typeface="Oswald"/>
              <a:cs typeface="Oswald"/>
              <a:sym typeface="Oswald"/>
            </a:endParaRPr>
          </a:p>
        </p:txBody>
      </p:sp>
      <p:pic>
        <p:nvPicPr>
          <p:cNvPr id="230" name="Google Shape;230;p38" title="Points scored"/>
          <p:cNvPicPr preferRelativeResize="0"/>
          <p:nvPr/>
        </p:nvPicPr>
        <p:blipFill>
          <a:blip r:embed="rId3">
            <a:alphaModFix/>
          </a:blip>
          <a:stretch>
            <a:fillRect/>
          </a:stretch>
        </p:blipFill>
        <p:spPr>
          <a:xfrm>
            <a:off x="573100" y="1623075"/>
            <a:ext cx="4723299" cy="2920549"/>
          </a:xfrm>
          <a:prstGeom prst="rect">
            <a:avLst/>
          </a:prstGeom>
          <a:noFill/>
          <a:ln>
            <a:noFill/>
          </a:ln>
        </p:spPr>
      </p:pic>
      <p:sp>
        <p:nvSpPr>
          <p:cNvPr id="231" name="Google Shape;231;p38"/>
          <p:cNvSpPr txBox="1"/>
          <p:nvPr/>
        </p:nvSpPr>
        <p:spPr>
          <a:xfrm>
            <a:off x="1596175" y="1177575"/>
            <a:ext cx="23661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Persons Per Square Mile </a:t>
            </a:r>
            <a:endParaRPr b="1">
              <a:latin typeface="Open Sans"/>
              <a:ea typeface="Open Sans"/>
              <a:cs typeface="Open Sans"/>
              <a:sym typeface="Open Sans"/>
            </a:endParaRPr>
          </a:p>
        </p:txBody>
      </p:sp>
      <p:sp>
        <p:nvSpPr>
          <p:cNvPr id="232" name="Google Shape;232;p38"/>
          <p:cNvSpPr txBox="1"/>
          <p:nvPr/>
        </p:nvSpPr>
        <p:spPr>
          <a:xfrm>
            <a:off x="5427800" y="1623075"/>
            <a:ext cx="3438600" cy="26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Open Sans"/>
                <a:ea typeface="Open Sans"/>
                <a:cs typeface="Open Sans"/>
                <a:sym typeface="Open Sans"/>
              </a:rPr>
              <a:t>Educational</a:t>
            </a:r>
            <a:r>
              <a:rPr b="1" lang="en" sz="1500">
                <a:latin typeface="Open Sans"/>
                <a:ea typeface="Open Sans"/>
                <a:cs typeface="Open Sans"/>
                <a:sym typeface="Open Sans"/>
              </a:rPr>
              <a:t> Attainment Gap</a:t>
            </a:r>
            <a:endParaRPr b="1"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 sz="1500">
                <a:latin typeface="Open Sans"/>
                <a:ea typeface="Open Sans"/>
                <a:cs typeface="Open Sans"/>
                <a:sym typeface="Open Sans"/>
              </a:rPr>
              <a:t>21% of persons 25+ in rural Arizona have a bachelor’s degree or higher compared to 33% in urban Arizona. </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a:p>
            <a:pPr indent="0" lvl="0" marL="0" rtl="0" algn="l">
              <a:spcBef>
                <a:spcPts val="0"/>
              </a:spcBef>
              <a:spcAft>
                <a:spcPts val="0"/>
              </a:spcAft>
              <a:buNone/>
            </a:pPr>
            <a:r>
              <a:rPr b="1" lang="en" sz="1500">
                <a:latin typeface="Open Sans"/>
                <a:ea typeface="Open Sans"/>
                <a:cs typeface="Open Sans"/>
                <a:sym typeface="Open Sans"/>
              </a:rPr>
              <a:t>Persons in Poverty </a:t>
            </a:r>
            <a:endParaRPr b="1"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 sz="1500">
                <a:latin typeface="Open Sans"/>
                <a:ea typeface="Open Sans"/>
                <a:cs typeface="Open Sans"/>
                <a:sym typeface="Open Sans"/>
              </a:rPr>
              <a:t>15% of people in rural Arizona live in poverty </a:t>
            </a:r>
            <a:r>
              <a:rPr lang="en" sz="1500">
                <a:latin typeface="Open Sans"/>
                <a:ea typeface="Open Sans"/>
                <a:cs typeface="Open Sans"/>
                <a:sym typeface="Open Sans"/>
              </a:rPr>
              <a:t>compared</a:t>
            </a:r>
            <a:r>
              <a:rPr lang="en" sz="1500">
                <a:latin typeface="Open Sans"/>
                <a:ea typeface="Open Sans"/>
                <a:cs typeface="Open Sans"/>
                <a:sym typeface="Open Sans"/>
              </a:rPr>
              <a:t> to 12% in urban Arizona. </a:t>
            </a:r>
            <a:endParaRPr sz="1500">
              <a:latin typeface="Open Sans"/>
              <a:ea typeface="Open Sans"/>
              <a:cs typeface="Open Sans"/>
              <a:sym typeface="Open Sans"/>
            </a:endParaRPr>
          </a:p>
        </p:txBody>
      </p:sp>
      <p:sp>
        <p:nvSpPr>
          <p:cNvPr id="233" name="Google Shape;233;p38"/>
          <p:cNvSpPr txBox="1"/>
          <p:nvPr/>
        </p:nvSpPr>
        <p:spPr>
          <a:xfrm>
            <a:off x="411025" y="4799125"/>
            <a:ext cx="79986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United States Census Bureau. (2020). Quick Facts. Retrieved from </a:t>
            </a:r>
            <a:r>
              <a:rPr lang="en" sz="800" u="sng">
                <a:solidFill>
                  <a:schemeClr val="hlink"/>
                </a:solidFill>
                <a:latin typeface="Open Sans"/>
                <a:ea typeface="Open Sans"/>
                <a:cs typeface="Open Sans"/>
                <a:sym typeface="Open Sans"/>
                <a:hlinkClick r:id="rId4"/>
              </a:rPr>
              <a:t>https://www.census.gov/quickfacts/fact/table/US/POP010220</a:t>
            </a:r>
            <a:r>
              <a:rPr lang="en" sz="800">
                <a:latin typeface="Open Sans"/>
                <a:ea typeface="Open Sans"/>
                <a:cs typeface="Open Sans"/>
                <a:sym typeface="Open Sans"/>
              </a:rPr>
              <a:t>.</a:t>
            </a:r>
            <a:endParaRPr sz="8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628650" y="273852"/>
            <a:ext cx="7886700" cy="870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latin typeface="Oswald"/>
                <a:ea typeface="Oswald"/>
                <a:cs typeface="Oswald"/>
                <a:sym typeface="Oswald"/>
              </a:rPr>
              <a:t>OER IMPACTING RURAL COMMUNITIES</a:t>
            </a:r>
            <a:endParaRPr>
              <a:latin typeface="Oswald"/>
              <a:ea typeface="Oswald"/>
              <a:cs typeface="Oswald"/>
              <a:sym typeface="Oswald"/>
            </a:endParaRPr>
          </a:p>
          <a:p>
            <a:pPr indent="0" lvl="0" marL="0" rtl="0" algn="l">
              <a:spcBef>
                <a:spcPts val="0"/>
              </a:spcBef>
              <a:spcAft>
                <a:spcPts val="0"/>
              </a:spcAft>
              <a:buNone/>
            </a:pPr>
            <a:r>
              <a:rPr lang="en" sz="2022">
                <a:latin typeface="Oswald"/>
                <a:ea typeface="Oswald"/>
                <a:cs typeface="Oswald"/>
                <a:sym typeface="Oswald"/>
              </a:rPr>
              <a:t>Yavapai College as a Case Study - Fall 2020 through Fall 2023</a:t>
            </a:r>
            <a:endParaRPr sz="2022">
              <a:latin typeface="Oswald"/>
              <a:ea typeface="Oswald"/>
              <a:cs typeface="Oswald"/>
              <a:sym typeface="Oswald"/>
            </a:endParaRPr>
          </a:p>
        </p:txBody>
      </p:sp>
      <p:sp>
        <p:nvSpPr>
          <p:cNvPr id="239" name="Google Shape;239;p39"/>
          <p:cNvSpPr txBox="1"/>
          <p:nvPr/>
        </p:nvSpPr>
        <p:spPr>
          <a:xfrm>
            <a:off x="607350" y="1262650"/>
            <a:ext cx="3989700" cy="1562100"/>
          </a:xfrm>
          <a:prstGeom prst="rect">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Improving Access to Course Learning Materials</a:t>
            </a:r>
            <a:endParaRPr b="1">
              <a:solidFill>
                <a:schemeClr val="lt1"/>
              </a:solidFill>
              <a:latin typeface="Open Sans"/>
              <a:ea typeface="Open Sans"/>
              <a:cs typeface="Open Sans"/>
              <a:sym typeface="Open Sans"/>
            </a:endParaRPr>
          </a:p>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151 faculty completed YC’s OER training. </a:t>
            </a:r>
            <a:endParaRPr sz="1200">
              <a:solidFill>
                <a:schemeClr val="lt1"/>
              </a:solidFill>
              <a:latin typeface="Open Sans"/>
              <a:ea typeface="Open Sans"/>
              <a:cs typeface="Open Sans"/>
              <a:sym typeface="Open Sans"/>
            </a:endParaRPr>
          </a:p>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111 courses have been built using OER and </a:t>
            </a:r>
            <a:r>
              <a:rPr lang="en" sz="1200">
                <a:solidFill>
                  <a:schemeClr val="lt1"/>
                </a:solidFill>
                <a:latin typeface="Open Sans"/>
                <a:ea typeface="Open Sans"/>
                <a:cs typeface="Open Sans"/>
                <a:sym typeface="Open Sans"/>
              </a:rPr>
              <a:t>have</a:t>
            </a:r>
            <a:r>
              <a:rPr lang="en" sz="1200">
                <a:solidFill>
                  <a:schemeClr val="lt1"/>
                </a:solidFill>
                <a:latin typeface="Open Sans"/>
                <a:ea typeface="Open Sans"/>
                <a:cs typeface="Open Sans"/>
                <a:sym typeface="Open Sans"/>
              </a:rPr>
              <a:t> been openly </a:t>
            </a:r>
            <a:r>
              <a:rPr lang="en" sz="1200">
                <a:solidFill>
                  <a:schemeClr val="lt1"/>
                </a:solidFill>
                <a:latin typeface="Open Sans"/>
                <a:ea typeface="Open Sans"/>
                <a:cs typeface="Open Sans"/>
                <a:sym typeface="Open Sans"/>
              </a:rPr>
              <a:t>licensed</a:t>
            </a:r>
            <a:r>
              <a:rPr lang="en" sz="1200">
                <a:solidFill>
                  <a:schemeClr val="lt1"/>
                </a:solidFill>
                <a:latin typeface="Open Sans"/>
                <a:ea typeface="Open Sans"/>
                <a:cs typeface="Open Sans"/>
                <a:sym typeface="Open Sans"/>
              </a:rPr>
              <a:t>. </a:t>
            </a:r>
            <a:endParaRPr sz="1200">
              <a:solidFill>
                <a:schemeClr val="lt1"/>
              </a:solidFill>
              <a:latin typeface="Open Sans"/>
              <a:ea typeface="Open Sans"/>
              <a:cs typeface="Open Sans"/>
              <a:sym typeface="Open Sans"/>
            </a:endParaRPr>
          </a:p>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21% of sections offered fall 2023 are OER. </a:t>
            </a:r>
            <a:endParaRPr sz="1200">
              <a:solidFill>
                <a:schemeClr val="lt1"/>
              </a:solidFill>
              <a:latin typeface="Open Sans"/>
              <a:ea typeface="Open Sans"/>
              <a:cs typeface="Open Sans"/>
              <a:sym typeface="Open Sans"/>
            </a:endParaRPr>
          </a:p>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Dual Credit Usage of OER</a:t>
            </a:r>
            <a:endParaRPr sz="1200">
              <a:solidFill>
                <a:schemeClr val="lt1"/>
              </a:solidFill>
              <a:latin typeface="Open Sans"/>
              <a:ea typeface="Open Sans"/>
              <a:cs typeface="Open Sans"/>
              <a:sym typeface="Open Sans"/>
            </a:endParaRPr>
          </a:p>
        </p:txBody>
      </p:sp>
      <p:sp>
        <p:nvSpPr>
          <p:cNvPr id="240" name="Google Shape;240;p39"/>
          <p:cNvSpPr txBox="1"/>
          <p:nvPr/>
        </p:nvSpPr>
        <p:spPr>
          <a:xfrm>
            <a:off x="4656025" y="1262650"/>
            <a:ext cx="3989700" cy="15621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Increasing OER Course Enrollment &amp; Student Cost Savings </a:t>
            </a:r>
            <a:endParaRPr b="1">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18,449 students enrolled in OER courses. </a:t>
            </a:r>
            <a:endParaRPr sz="1200">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$2,029,390 saved in textbook and course material fees. </a:t>
            </a:r>
            <a:endParaRPr sz="1200">
              <a:solidFill>
                <a:schemeClr val="lt1"/>
              </a:solidFill>
              <a:latin typeface="Open Sans"/>
              <a:ea typeface="Open Sans"/>
              <a:cs typeface="Open Sans"/>
              <a:sym typeface="Open Sans"/>
            </a:endParaRPr>
          </a:p>
        </p:txBody>
      </p:sp>
      <p:sp>
        <p:nvSpPr>
          <p:cNvPr id="241" name="Google Shape;241;p39"/>
          <p:cNvSpPr txBox="1"/>
          <p:nvPr/>
        </p:nvSpPr>
        <p:spPr>
          <a:xfrm>
            <a:off x="607350" y="2900825"/>
            <a:ext cx="3989700" cy="19767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Boosting Next Semester Credits</a:t>
            </a:r>
            <a:r>
              <a:rPr lang="en" sz="1200">
                <a:solidFill>
                  <a:schemeClr val="lt1"/>
                </a:solidFill>
                <a:latin typeface="Open Sans"/>
                <a:ea typeface="Open Sans"/>
                <a:cs typeface="Open Sans"/>
                <a:sym typeface="Open Sans"/>
              </a:rPr>
              <a:t> </a:t>
            </a:r>
            <a:endParaRPr sz="1200">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Students taking in 2 or more OER courses enrolled in 2.5 more credits the next semester compared to students taking in 2 or more non-OER courses. </a:t>
            </a:r>
            <a:endParaRPr sz="1200">
              <a:solidFill>
                <a:schemeClr val="lt1"/>
              </a:solidFill>
              <a:latin typeface="Open Sans"/>
              <a:ea typeface="Open Sans"/>
              <a:cs typeface="Open Sans"/>
              <a:sym typeface="Open Sans"/>
            </a:endParaRPr>
          </a:p>
        </p:txBody>
      </p:sp>
      <p:sp>
        <p:nvSpPr>
          <p:cNvPr id="242" name="Google Shape;242;p39"/>
          <p:cNvSpPr txBox="1"/>
          <p:nvPr/>
        </p:nvSpPr>
        <p:spPr>
          <a:xfrm>
            <a:off x="4656025" y="2900825"/>
            <a:ext cx="3989700" cy="1976700"/>
          </a:xfrm>
          <a:prstGeom prst="rect">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Understanding Student Perceptions about OER: 3,583 students completed the survey.</a:t>
            </a:r>
            <a:r>
              <a:rPr lang="en">
                <a:solidFill>
                  <a:schemeClr val="lt1"/>
                </a:solidFill>
                <a:latin typeface="Open Sans"/>
                <a:ea typeface="Open Sans"/>
                <a:cs typeface="Open Sans"/>
                <a:sym typeface="Open Sans"/>
              </a:rPr>
              <a:t> </a:t>
            </a:r>
            <a:endParaRPr>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50% responded YES, they have purchased a textbook and did not use it. </a:t>
            </a:r>
            <a:endParaRPr sz="1200">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59% agree with the statement “purchasing textbooks is financially difficult for me”. </a:t>
            </a:r>
            <a:endParaRPr sz="1200">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86% agreed that the course was organized and easy to follow. </a:t>
            </a:r>
            <a:endParaRPr sz="1200">
              <a:solidFill>
                <a:schemeClr val="l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0"/>
          <p:cNvPicPr preferRelativeResize="0"/>
          <p:nvPr/>
        </p:nvPicPr>
        <p:blipFill rotWithShape="1">
          <a:blip r:embed="rId3">
            <a:alphaModFix/>
          </a:blip>
          <a:srcRect b="0" l="0" r="0" t="0"/>
          <a:stretch/>
        </p:blipFill>
        <p:spPr>
          <a:xfrm>
            <a:off x="604825" y="1290250"/>
            <a:ext cx="4592825" cy="3727851"/>
          </a:xfrm>
          <a:prstGeom prst="rect">
            <a:avLst/>
          </a:prstGeom>
          <a:noFill/>
          <a:ln>
            <a:noFill/>
          </a:ln>
          <a:effectLst>
            <a:outerShdw blurRad="57150" rotWithShape="0" algn="bl" dir="5400000" dist="19050">
              <a:srgbClr val="000000">
                <a:alpha val="49800"/>
              </a:srgbClr>
            </a:outerShdw>
          </a:effectLst>
        </p:spPr>
      </p:pic>
      <p:pic>
        <p:nvPicPr>
          <p:cNvPr id="249" name="Google Shape;249;p40"/>
          <p:cNvPicPr preferRelativeResize="0"/>
          <p:nvPr/>
        </p:nvPicPr>
        <p:blipFill rotWithShape="1">
          <a:blip r:embed="rId4">
            <a:alphaModFix/>
          </a:blip>
          <a:srcRect b="0" l="0" r="0" t="0"/>
          <a:stretch/>
        </p:blipFill>
        <p:spPr>
          <a:xfrm>
            <a:off x="0" y="0"/>
            <a:ext cx="1499325" cy="1844499"/>
          </a:xfrm>
          <a:prstGeom prst="rect">
            <a:avLst/>
          </a:prstGeom>
          <a:noFill/>
          <a:ln>
            <a:noFill/>
          </a:ln>
        </p:spPr>
      </p:pic>
      <p:pic>
        <p:nvPicPr>
          <p:cNvPr id="250" name="Google Shape;250;p40"/>
          <p:cNvPicPr preferRelativeResize="0"/>
          <p:nvPr/>
        </p:nvPicPr>
        <p:blipFill rotWithShape="1">
          <a:blip r:embed="rId5">
            <a:alphaModFix/>
          </a:blip>
          <a:srcRect b="26451" l="0" r="0" t="25313"/>
          <a:stretch/>
        </p:blipFill>
        <p:spPr>
          <a:xfrm>
            <a:off x="2183975" y="366713"/>
            <a:ext cx="2072675" cy="999737"/>
          </a:xfrm>
          <a:prstGeom prst="rect">
            <a:avLst/>
          </a:prstGeom>
          <a:noFill/>
          <a:ln>
            <a:noFill/>
          </a:ln>
        </p:spPr>
      </p:pic>
      <p:pic>
        <p:nvPicPr>
          <p:cNvPr id="251" name="Google Shape;251;p40"/>
          <p:cNvPicPr preferRelativeResize="0"/>
          <p:nvPr/>
        </p:nvPicPr>
        <p:blipFill rotWithShape="1">
          <a:blip r:embed="rId6">
            <a:alphaModFix/>
          </a:blip>
          <a:srcRect b="0" l="0" r="0" t="0"/>
          <a:stretch/>
        </p:blipFill>
        <p:spPr>
          <a:xfrm>
            <a:off x="5319575" y="249924"/>
            <a:ext cx="3595224" cy="4583024"/>
          </a:xfrm>
          <a:prstGeom prst="rect">
            <a:avLst/>
          </a:prstGeom>
          <a:noFill/>
          <a:ln>
            <a:noFill/>
          </a:ln>
        </p:spPr>
      </p:pic>
      <p:sp>
        <p:nvSpPr>
          <p:cNvPr id="252" name="Google Shape;252;p40"/>
          <p:cNvSpPr txBox="1"/>
          <p:nvPr/>
        </p:nvSpPr>
        <p:spPr>
          <a:xfrm>
            <a:off x="5431850" y="4832963"/>
            <a:ext cx="3320100" cy="449100"/>
          </a:xfrm>
          <a:prstGeom prst="rect">
            <a:avLst/>
          </a:prstGeom>
          <a:noFill/>
          <a:ln>
            <a:noFill/>
          </a:ln>
        </p:spPr>
        <p:txBody>
          <a:bodyPr anchorCtr="0" anchor="t" bIns="34300" lIns="34300" spcFirstLastPara="1" rIns="34300" wrap="square" tIns="34300">
            <a:spAutoFit/>
          </a:bodyPr>
          <a:lstStyle/>
          <a:p>
            <a:pPr indent="0" lvl="0" marL="0" marR="0" rtl="0" algn="ctr">
              <a:lnSpc>
                <a:spcPct val="117391"/>
              </a:lnSpc>
              <a:spcBef>
                <a:spcPts val="0"/>
              </a:spcBef>
              <a:spcAft>
                <a:spcPts val="0"/>
              </a:spcAft>
              <a:buNone/>
            </a:pPr>
            <a:r>
              <a:rPr b="1" lang="en" sz="1000" u="sng">
                <a:solidFill>
                  <a:schemeClr val="hlink"/>
                </a:solidFill>
                <a:highlight>
                  <a:srgbClr val="FFFFFF"/>
                </a:highlight>
                <a:latin typeface="Trebuchet MS"/>
                <a:ea typeface="Trebuchet MS"/>
                <a:cs typeface="Trebuchet MS"/>
                <a:sym typeface="Trebuchet MS"/>
                <a:hlinkClick r:id="rId7"/>
              </a:rPr>
              <a:t>Arizona Community College Coordinating Council</a:t>
            </a:r>
            <a:endParaRPr b="1" sz="1000">
              <a:solidFill>
                <a:srgbClr val="A8084D"/>
              </a:solidFill>
              <a:highlight>
                <a:srgbClr val="FFFFFF"/>
              </a:highlight>
              <a:latin typeface="Trebuchet MS"/>
              <a:ea typeface="Trebuchet MS"/>
              <a:cs typeface="Trebuchet MS"/>
              <a:sym typeface="Trebuchet MS"/>
            </a:endParaRPr>
          </a:p>
          <a:p>
            <a:pPr indent="0" lvl="0" marL="0" marR="0" rtl="0" algn="l">
              <a:lnSpc>
                <a:spcPct val="115000"/>
              </a:lnSpc>
              <a:spcBef>
                <a:spcPts val="400"/>
              </a:spcBef>
              <a:spcAft>
                <a:spcPts val="0"/>
              </a:spcAft>
              <a:buNone/>
            </a:pPr>
            <a:r>
              <a:t/>
            </a:r>
            <a:endParaRPr sz="4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5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41"/>
          <p:cNvSpPr txBox="1"/>
          <p:nvPr>
            <p:ph type="title"/>
          </p:nvPr>
        </p:nvSpPr>
        <p:spPr>
          <a:xfrm>
            <a:off x="2723150" y="575025"/>
            <a:ext cx="6020700" cy="541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5200"/>
              <a:buFont typeface="Open Sans"/>
              <a:buNone/>
            </a:pPr>
            <a:r>
              <a:rPr b="1" lang="en" sz="3200">
                <a:latin typeface="Oswald"/>
                <a:ea typeface="Oswald"/>
                <a:cs typeface="Oswald"/>
                <a:sym typeface="Oswald"/>
              </a:rPr>
              <a:t>2022-2023 Fast Facts</a:t>
            </a:r>
            <a:endParaRPr b="1" sz="3200">
              <a:solidFill>
                <a:schemeClr val="accent3"/>
              </a:solidFill>
              <a:latin typeface="Oswald"/>
              <a:ea typeface="Oswald"/>
              <a:cs typeface="Oswald"/>
              <a:sym typeface="Oswald"/>
            </a:endParaRPr>
          </a:p>
        </p:txBody>
      </p:sp>
      <p:sp>
        <p:nvSpPr>
          <p:cNvPr id="258" name="Google Shape;258;p41"/>
          <p:cNvSpPr txBox="1"/>
          <p:nvPr>
            <p:ph idx="1" type="body"/>
          </p:nvPr>
        </p:nvSpPr>
        <p:spPr>
          <a:xfrm>
            <a:off x="1181100" y="1317810"/>
            <a:ext cx="7886700" cy="3600600"/>
          </a:xfrm>
          <a:prstGeom prst="rect">
            <a:avLst/>
          </a:prstGeom>
        </p:spPr>
        <p:txBody>
          <a:bodyPr anchorCtr="0" anchor="t" bIns="34275" lIns="68575" spcFirstLastPara="1" rIns="68575" wrap="square" tIns="34275">
            <a:normAutofit/>
          </a:bodyPr>
          <a:lstStyle/>
          <a:p>
            <a:pPr indent="0" lvl="0" marL="914400" rtl="0" algn="l">
              <a:spcBef>
                <a:spcPts val="800"/>
              </a:spcBef>
              <a:spcAft>
                <a:spcPts val="0"/>
              </a:spcAft>
              <a:buNone/>
            </a:pPr>
            <a:r>
              <a:t/>
            </a:r>
            <a:endParaRPr b="0">
              <a:solidFill>
                <a:schemeClr val="dk1"/>
              </a:solidFill>
            </a:endParaRPr>
          </a:p>
          <a:p>
            <a:pPr indent="-361950" lvl="0" marL="457200" rtl="0" algn="l">
              <a:spcBef>
                <a:spcPts val="800"/>
              </a:spcBef>
              <a:spcAft>
                <a:spcPts val="0"/>
              </a:spcAft>
              <a:buClr>
                <a:schemeClr val="dk1"/>
              </a:buClr>
              <a:buSzPts val="2100"/>
              <a:buChar char="●"/>
            </a:pPr>
            <a:r>
              <a:rPr b="0" lang="en">
                <a:solidFill>
                  <a:schemeClr val="dk1"/>
                </a:solidFill>
              </a:rPr>
              <a:t>83,301 student enrollment Spring 2023</a:t>
            </a:r>
            <a:endParaRPr b="0">
              <a:solidFill>
                <a:schemeClr val="dk1"/>
              </a:solidFill>
            </a:endParaRPr>
          </a:p>
          <a:p>
            <a:pPr indent="-361950" lvl="0" marL="457200" rtl="0" algn="l">
              <a:spcBef>
                <a:spcPts val="0"/>
              </a:spcBef>
              <a:spcAft>
                <a:spcPts val="0"/>
              </a:spcAft>
              <a:buClr>
                <a:schemeClr val="dk1"/>
              </a:buClr>
              <a:buSzPts val="2100"/>
              <a:buChar char="●"/>
            </a:pPr>
            <a:r>
              <a:rPr b="0" lang="en">
                <a:solidFill>
                  <a:schemeClr val="dk1"/>
                </a:solidFill>
              </a:rPr>
              <a:t>90% Maricopa County Resident</a:t>
            </a:r>
            <a:endParaRPr b="0">
              <a:solidFill>
                <a:schemeClr val="dk1"/>
              </a:solidFill>
            </a:endParaRPr>
          </a:p>
          <a:p>
            <a:pPr indent="-361950" lvl="0" marL="457200" rtl="0" algn="l">
              <a:spcBef>
                <a:spcPts val="0"/>
              </a:spcBef>
              <a:spcAft>
                <a:spcPts val="0"/>
              </a:spcAft>
              <a:buClr>
                <a:schemeClr val="dk1"/>
              </a:buClr>
              <a:buSzPts val="2100"/>
              <a:buChar char="●"/>
            </a:pPr>
            <a:r>
              <a:rPr b="0" lang="en">
                <a:solidFill>
                  <a:schemeClr val="dk1"/>
                </a:solidFill>
              </a:rPr>
              <a:t>88 academic programs</a:t>
            </a:r>
            <a:endParaRPr b="0">
              <a:solidFill>
                <a:schemeClr val="dk1"/>
              </a:solidFill>
            </a:endParaRPr>
          </a:p>
          <a:p>
            <a:pPr indent="-361950" lvl="0" marL="457200" rtl="0" algn="l">
              <a:spcBef>
                <a:spcPts val="0"/>
              </a:spcBef>
              <a:spcAft>
                <a:spcPts val="0"/>
              </a:spcAft>
              <a:buClr>
                <a:schemeClr val="dk1"/>
              </a:buClr>
              <a:buSzPts val="2100"/>
              <a:buChar char="●"/>
            </a:pPr>
            <a:r>
              <a:rPr b="0" lang="en">
                <a:solidFill>
                  <a:schemeClr val="dk1"/>
                </a:solidFill>
              </a:rPr>
              <a:t>585 occupational programs certificate programs</a:t>
            </a:r>
            <a:endParaRPr b="0">
              <a:solidFill>
                <a:schemeClr val="dk1"/>
              </a:solidFill>
            </a:endParaRPr>
          </a:p>
          <a:p>
            <a:pPr indent="-361950" lvl="0" marL="457200" rtl="0" algn="l">
              <a:spcBef>
                <a:spcPts val="0"/>
              </a:spcBef>
              <a:spcAft>
                <a:spcPts val="0"/>
              </a:spcAft>
              <a:buClr>
                <a:schemeClr val="dk1"/>
              </a:buClr>
              <a:buSzPts val="2100"/>
              <a:buChar char="●"/>
            </a:pPr>
            <a:r>
              <a:rPr b="0" lang="en">
                <a:solidFill>
                  <a:schemeClr val="dk1"/>
                </a:solidFill>
              </a:rPr>
              <a:t>6,648 transfer degrees awarded 2021-2022</a:t>
            </a:r>
            <a:endParaRPr b="0">
              <a:solidFill>
                <a:schemeClr val="dk1"/>
              </a:solidFill>
            </a:endParaRPr>
          </a:p>
          <a:p>
            <a:pPr indent="-361950" lvl="0" marL="457200" rtl="0" algn="l">
              <a:spcBef>
                <a:spcPts val="0"/>
              </a:spcBef>
              <a:spcAft>
                <a:spcPts val="0"/>
              </a:spcAft>
              <a:buClr>
                <a:schemeClr val="dk1"/>
              </a:buClr>
              <a:buSzPts val="2100"/>
              <a:buChar char="●"/>
            </a:pPr>
            <a:r>
              <a:rPr b="0" lang="en">
                <a:solidFill>
                  <a:schemeClr val="dk1"/>
                </a:solidFill>
              </a:rPr>
              <a:t>6,472 transfer certificates awarded 2021-2022</a:t>
            </a:r>
            <a:endParaRPr b="0">
              <a:solidFill>
                <a:schemeClr val="dk1"/>
              </a:solidFill>
            </a:endParaRPr>
          </a:p>
          <a:p>
            <a:pPr indent="-361950" lvl="0" marL="457200" rtl="0" algn="l">
              <a:spcBef>
                <a:spcPts val="0"/>
              </a:spcBef>
              <a:spcAft>
                <a:spcPts val="0"/>
              </a:spcAft>
              <a:buClr>
                <a:schemeClr val="dk1"/>
              </a:buClr>
              <a:buSzPts val="2100"/>
              <a:buChar char="●"/>
            </a:pPr>
            <a:r>
              <a:rPr b="0" lang="en">
                <a:solidFill>
                  <a:schemeClr val="dk1"/>
                </a:solidFill>
              </a:rPr>
              <a:t>10,815 occupational awards 2021-2022</a:t>
            </a:r>
            <a:endParaRPr b="0">
              <a:solidFill>
                <a:schemeClr val="dk1"/>
              </a:solidFill>
            </a:endParaRPr>
          </a:p>
          <a:p>
            <a:pPr indent="-361950" lvl="0" marL="457200" rtl="0" algn="l">
              <a:spcBef>
                <a:spcPts val="0"/>
              </a:spcBef>
              <a:spcAft>
                <a:spcPts val="0"/>
              </a:spcAft>
              <a:buClr>
                <a:schemeClr val="dk1"/>
              </a:buClr>
              <a:buSzPts val="2100"/>
              <a:buChar char="●"/>
            </a:pPr>
            <a:r>
              <a:rPr b="0" lang="en">
                <a:solidFill>
                  <a:schemeClr val="dk1"/>
                </a:solidFill>
              </a:rPr>
              <a:t>16% No cost/Low cost adoption</a:t>
            </a:r>
            <a:endParaRPr/>
          </a:p>
        </p:txBody>
      </p:sp>
      <p:pic>
        <p:nvPicPr>
          <p:cNvPr id="259" name="Google Shape;259;p41"/>
          <p:cNvPicPr preferRelativeResize="0"/>
          <p:nvPr/>
        </p:nvPicPr>
        <p:blipFill>
          <a:blip r:embed="rId4">
            <a:alphaModFix/>
          </a:blip>
          <a:stretch>
            <a:fillRect/>
          </a:stretch>
        </p:blipFill>
        <p:spPr>
          <a:xfrm>
            <a:off x="232750" y="114275"/>
            <a:ext cx="1810349" cy="14633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628650" y="273852"/>
            <a:ext cx="7886700" cy="870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latin typeface="Oswald"/>
                <a:ea typeface="Oswald"/>
                <a:cs typeface="Oswald"/>
                <a:sym typeface="Oswald"/>
              </a:rPr>
              <a:t>OER IMPACTING URBAN COMMUNITIES</a:t>
            </a:r>
            <a:endParaRPr>
              <a:latin typeface="Oswald"/>
              <a:ea typeface="Oswald"/>
              <a:cs typeface="Oswald"/>
              <a:sym typeface="Oswald"/>
            </a:endParaRPr>
          </a:p>
          <a:p>
            <a:pPr indent="0" lvl="0" marL="0" rtl="0" algn="l">
              <a:spcBef>
                <a:spcPts val="0"/>
              </a:spcBef>
              <a:spcAft>
                <a:spcPts val="0"/>
              </a:spcAft>
              <a:buNone/>
            </a:pPr>
            <a:r>
              <a:rPr lang="en" sz="2022">
                <a:latin typeface="Oswald"/>
                <a:ea typeface="Oswald"/>
                <a:cs typeface="Oswald"/>
                <a:sym typeface="Oswald"/>
              </a:rPr>
              <a:t>Maricopa Community</a:t>
            </a:r>
            <a:r>
              <a:rPr lang="en" sz="2022">
                <a:latin typeface="Oswald"/>
                <a:ea typeface="Oswald"/>
                <a:cs typeface="Oswald"/>
                <a:sym typeface="Oswald"/>
              </a:rPr>
              <a:t> Colleges - Case Study - Fall 2023</a:t>
            </a:r>
            <a:endParaRPr sz="2022">
              <a:latin typeface="Oswald"/>
              <a:ea typeface="Oswald"/>
              <a:cs typeface="Oswald"/>
              <a:sym typeface="Oswald"/>
            </a:endParaRPr>
          </a:p>
        </p:txBody>
      </p:sp>
      <p:sp>
        <p:nvSpPr>
          <p:cNvPr id="265" name="Google Shape;265;p42"/>
          <p:cNvSpPr txBox="1"/>
          <p:nvPr/>
        </p:nvSpPr>
        <p:spPr>
          <a:xfrm>
            <a:off x="516175" y="1205125"/>
            <a:ext cx="3989700" cy="1407600"/>
          </a:xfrm>
          <a:prstGeom prst="rect">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Improving Access to Course Learning Materials</a:t>
            </a:r>
            <a:endParaRPr b="1">
              <a:solidFill>
                <a:schemeClr val="lt1"/>
              </a:solidFill>
              <a:latin typeface="Open Sans"/>
              <a:ea typeface="Open Sans"/>
              <a:cs typeface="Open Sans"/>
              <a:sym typeface="Open Sans"/>
            </a:endParaRPr>
          </a:p>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3,658 courses have been built using low cost or no cost materials. </a:t>
            </a:r>
            <a:endParaRPr sz="1200">
              <a:solidFill>
                <a:schemeClr val="lt1"/>
              </a:solidFill>
              <a:latin typeface="Open Sans"/>
              <a:ea typeface="Open Sans"/>
              <a:cs typeface="Open Sans"/>
              <a:sym typeface="Open Sans"/>
            </a:endParaRPr>
          </a:p>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25% of sections offered fall 2023 are No cost/Low cost. </a:t>
            </a:r>
            <a:endParaRPr sz="1200">
              <a:solidFill>
                <a:schemeClr val="lt1"/>
              </a:solidFill>
              <a:latin typeface="Open Sans"/>
              <a:ea typeface="Open Sans"/>
              <a:cs typeface="Open Sans"/>
              <a:sym typeface="Open Sans"/>
            </a:endParaRPr>
          </a:p>
        </p:txBody>
      </p:sp>
      <p:sp>
        <p:nvSpPr>
          <p:cNvPr id="266" name="Google Shape;266;p42"/>
          <p:cNvSpPr txBox="1"/>
          <p:nvPr/>
        </p:nvSpPr>
        <p:spPr>
          <a:xfrm>
            <a:off x="4572000" y="1205125"/>
            <a:ext cx="3989700" cy="14076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Increasing OER Course Enrollment &amp; Student Cost Savings Fall 23</a:t>
            </a:r>
            <a:endParaRPr b="1">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67,510</a:t>
            </a:r>
            <a:r>
              <a:rPr lang="en" sz="1200">
                <a:solidFill>
                  <a:schemeClr val="lt1"/>
                </a:solidFill>
                <a:latin typeface="Open Sans"/>
                <a:ea typeface="Open Sans"/>
                <a:cs typeface="Open Sans"/>
                <a:sym typeface="Open Sans"/>
              </a:rPr>
              <a:t> students enrolled in OER courses. </a:t>
            </a:r>
            <a:endParaRPr sz="1200">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Up to $7,316,000 saved in textbook and course material fees. </a:t>
            </a:r>
            <a:endParaRPr sz="1200">
              <a:solidFill>
                <a:schemeClr val="lt1"/>
              </a:solidFill>
              <a:latin typeface="Open Sans"/>
              <a:ea typeface="Open Sans"/>
              <a:cs typeface="Open Sans"/>
              <a:sym typeface="Open Sans"/>
            </a:endParaRPr>
          </a:p>
        </p:txBody>
      </p:sp>
      <p:sp>
        <p:nvSpPr>
          <p:cNvPr id="267" name="Google Shape;267;p42"/>
          <p:cNvSpPr txBox="1"/>
          <p:nvPr/>
        </p:nvSpPr>
        <p:spPr>
          <a:xfrm>
            <a:off x="516175" y="2724150"/>
            <a:ext cx="8045400" cy="5982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Boosting Completion</a:t>
            </a:r>
            <a:r>
              <a:rPr lang="en" sz="1200">
                <a:solidFill>
                  <a:schemeClr val="lt1"/>
                </a:solidFill>
                <a:latin typeface="Open Sans"/>
                <a:ea typeface="Open Sans"/>
                <a:cs typeface="Open Sans"/>
                <a:sym typeface="Open Sans"/>
              </a:rPr>
              <a:t> </a:t>
            </a:r>
            <a:endParaRPr sz="1200">
              <a:solidFill>
                <a:schemeClr val="lt1"/>
              </a:solidFill>
              <a:latin typeface="Open Sans"/>
              <a:ea typeface="Open Sans"/>
              <a:cs typeface="Open Sans"/>
              <a:sym typeface="Open Sans"/>
            </a:endParaRPr>
          </a:p>
          <a:p>
            <a:pPr indent="-285750" lvl="0" marL="457200" rtl="0" algn="l">
              <a:lnSpc>
                <a:spcPct val="115000"/>
              </a:lnSpc>
              <a:spcBef>
                <a:spcPts val="0"/>
              </a:spcBef>
              <a:spcAft>
                <a:spcPts val="0"/>
              </a:spcAft>
              <a:buClr>
                <a:schemeClr val="lt1"/>
              </a:buClr>
              <a:buSzPts val="900"/>
              <a:buChar char="●"/>
            </a:pPr>
            <a:r>
              <a:rPr lang="en" sz="1200">
                <a:solidFill>
                  <a:schemeClr val="lt1"/>
                </a:solidFill>
                <a:latin typeface="Open Sans"/>
                <a:ea typeface="Open Sans"/>
                <a:cs typeface="Open Sans"/>
                <a:sym typeface="Open Sans"/>
              </a:rPr>
              <a:t>Students enrolled in multiple low cost/no cost courses are less likely to drop out.</a:t>
            </a:r>
            <a:endParaRPr sz="1200">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sz="1200">
              <a:solidFill>
                <a:schemeClr val="lt1"/>
              </a:solidFill>
              <a:latin typeface="Open Sans"/>
              <a:ea typeface="Open Sans"/>
              <a:cs typeface="Open Sans"/>
              <a:sym typeface="Open Sans"/>
            </a:endParaRPr>
          </a:p>
        </p:txBody>
      </p:sp>
      <p:sp>
        <p:nvSpPr>
          <p:cNvPr id="268" name="Google Shape;268;p42"/>
          <p:cNvSpPr txBox="1"/>
          <p:nvPr/>
        </p:nvSpPr>
        <p:spPr>
          <a:xfrm>
            <a:off x="436450" y="3507525"/>
            <a:ext cx="2016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Open Sans"/>
                <a:ea typeface="Open Sans"/>
                <a:cs typeface="Open Sans"/>
                <a:sym typeface="Open Sans"/>
              </a:rPr>
              <a:t>Completion No Cost/Low Cost Programs</a:t>
            </a:r>
            <a:r>
              <a:rPr lang="en" sz="1800">
                <a:latin typeface="Open Sans"/>
                <a:ea typeface="Open Sans"/>
                <a:cs typeface="Open Sans"/>
                <a:sym typeface="Open Sans"/>
              </a:rPr>
              <a:t> - 2016-17 Cohort</a:t>
            </a:r>
            <a:endParaRPr sz="1800">
              <a:latin typeface="Open Sans"/>
              <a:ea typeface="Open Sans"/>
              <a:cs typeface="Open Sans"/>
              <a:sym typeface="Open Sans"/>
            </a:endParaRPr>
          </a:p>
        </p:txBody>
      </p:sp>
      <p:pic>
        <p:nvPicPr>
          <p:cNvPr id="269" name="Google Shape;269;p42"/>
          <p:cNvPicPr preferRelativeResize="0"/>
          <p:nvPr/>
        </p:nvPicPr>
        <p:blipFill rotWithShape="1">
          <a:blip r:embed="rId3">
            <a:alphaModFix/>
          </a:blip>
          <a:srcRect b="0" l="0" r="0" t="11150"/>
          <a:stretch/>
        </p:blipFill>
        <p:spPr>
          <a:xfrm>
            <a:off x="2449050" y="3333801"/>
            <a:ext cx="5254149" cy="1620300"/>
          </a:xfrm>
          <a:prstGeom prst="rect">
            <a:avLst/>
          </a:prstGeom>
          <a:noFill/>
          <a:ln>
            <a:noFill/>
          </a:ln>
        </p:spPr>
      </p:pic>
      <p:pic>
        <p:nvPicPr>
          <p:cNvPr id="270" name="Google Shape;270;p42"/>
          <p:cNvPicPr preferRelativeResize="0"/>
          <p:nvPr/>
        </p:nvPicPr>
        <p:blipFill>
          <a:blip r:embed="rId4">
            <a:alphaModFix/>
          </a:blip>
          <a:stretch>
            <a:fillRect/>
          </a:stretch>
        </p:blipFill>
        <p:spPr>
          <a:xfrm>
            <a:off x="7758825" y="3839388"/>
            <a:ext cx="971297" cy="7522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3"/>
          <p:cNvPicPr preferRelativeResize="0"/>
          <p:nvPr/>
        </p:nvPicPr>
        <p:blipFill rotWithShape="1">
          <a:blip r:embed="rId3">
            <a:alphaModFix/>
          </a:blip>
          <a:srcRect b="0" l="0" r="0" t="0"/>
          <a:stretch/>
        </p:blipFill>
        <p:spPr>
          <a:xfrm>
            <a:off x="0" y="0"/>
            <a:ext cx="914399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0" name="Shape 280"/>
        <p:cNvGrpSpPr/>
        <p:nvPr/>
      </p:nvGrpSpPr>
      <p:grpSpPr>
        <a:xfrm>
          <a:off x="0" y="0"/>
          <a:ext cx="0" cy="0"/>
          <a:chOff x="0" y="0"/>
          <a:chExt cx="0" cy="0"/>
        </a:xfrm>
      </p:grpSpPr>
      <p:sp>
        <p:nvSpPr>
          <p:cNvPr id="281" name="Google Shape;281;p44"/>
          <p:cNvSpPr txBox="1"/>
          <p:nvPr>
            <p:ph type="title"/>
          </p:nvPr>
        </p:nvSpPr>
        <p:spPr>
          <a:xfrm>
            <a:off x="670538" y="522281"/>
            <a:ext cx="7003500" cy="540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5200"/>
              <a:buFont typeface="Open Sans"/>
              <a:buNone/>
            </a:pPr>
            <a:r>
              <a:rPr b="1" lang="en" sz="3200">
                <a:solidFill>
                  <a:schemeClr val="lt1"/>
                </a:solidFill>
                <a:latin typeface="Oswald"/>
                <a:ea typeface="Oswald"/>
                <a:cs typeface="Oswald"/>
                <a:sym typeface="Oswald"/>
              </a:rPr>
              <a:t>FEDERAL &amp; STATE GUIDELINES</a:t>
            </a:r>
            <a:endParaRPr b="1" sz="3200">
              <a:solidFill>
                <a:schemeClr val="lt1"/>
              </a:solidFill>
              <a:latin typeface="Oswald"/>
              <a:ea typeface="Oswald"/>
              <a:cs typeface="Oswald"/>
              <a:sym typeface="Oswald"/>
            </a:endParaRPr>
          </a:p>
        </p:txBody>
      </p:sp>
      <p:pic>
        <p:nvPicPr>
          <p:cNvPr id="282" name="Google Shape;282;p44"/>
          <p:cNvPicPr preferRelativeResize="0"/>
          <p:nvPr/>
        </p:nvPicPr>
        <p:blipFill>
          <a:blip r:embed="rId3">
            <a:alphaModFix/>
          </a:blip>
          <a:stretch>
            <a:fillRect/>
          </a:stretch>
        </p:blipFill>
        <p:spPr>
          <a:xfrm>
            <a:off x="4182727" y="1227900"/>
            <a:ext cx="4654722" cy="3457575"/>
          </a:xfrm>
          <a:prstGeom prst="rect">
            <a:avLst/>
          </a:prstGeom>
          <a:noFill/>
          <a:ln>
            <a:noFill/>
          </a:ln>
        </p:spPr>
      </p:pic>
      <p:pic>
        <p:nvPicPr>
          <p:cNvPr id="283" name="Google Shape;283;p44"/>
          <p:cNvPicPr preferRelativeResize="0"/>
          <p:nvPr/>
        </p:nvPicPr>
        <p:blipFill>
          <a:blip r:embed="rId4">
            <a:alphaModFix/>
          </a:blip>
          <a:stretch>
            <a:fillRect/>
          </a:stretch>
        </p:blipFill>
        <p:spPr>
          <a:xfrm>
            <a:off x="382762" y="1227900"/>
            <a:ext cx="3752099" cy="34575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87" name="Shape 287"/>
        <p:cNvGrpSpPr/>
        <p:nvPr/>
      </p:nvGrpSpPr>
      <p:grpSpPr>
        <a:xfrm>
          <a:off x="0" y="0"/>
          <a:ext cx="0" cy="0"/>
          <a:chOff x="0" y="0"/>
          <a:chExt cx="0" cy="0"/>
        </a:xfrm>
      </p:grpSpPr>
      <p:sp>
        <p:nvSpPr>
          <p:cNvPr id="288" name="Google Shape;288;p45"/>
          <p:cNvSpPr txBox="1"/>
          <p:nvPr>
            <p:ph type="title"/>
          </p:nvPr>
        </p:nvSpPr>
        <p:spPr>
          <a:xfrm>
            <a:off x="682427" y="510375"/>
            <a:ext cx="8058300" cy="540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5200"/>
              <a:buFont typeface="Open Sans"/>
              <a:buNone/>
            </a:pPr>
            <a:r>
              <a:rPr b="1" lang="en" sz="3200">
                <a:solidFill>
                  <a:schemeClr val="lt1"/>
                </a:solidFill>
                <a:latin typeface="Oswald"/>
                <a:ea typeface="Oswald"/>
                <a:cs typeface="Oswald"/>
                <a:sym typeface="Oswald"/>
              </a:rPr>
              <a:t>INTERSTATE &amp; INTRASTATE COLLABORATION </a:t>
            </a:r>
            <a:endParaRPr b="1" sz="3200">
              <a:solidFill>
                <a:schemeClr val="lt1"/>
              </a:solidFill>
              <a:latin typeface="Oswald"/>
              <a:ea typeface="Oswald"/>
              <a:cs typeface="Oswald"/>
              <a:sym typeface="Oswald"/>
            </a:endParaRPr>
          </a:p>
        </p:txBody>
      </p:sp>
      <p:pic>
        <p:nvPicPr>
          <p:cNvPr id="289" name="Google Shape;289;p45"/>
          <p:cNvPicPr preferRelativeResize="0"/>
          <p:nvPr/>
        </p:nvPicPr>
        <p:blipFill>
          <a:blip r:embed="rId3">
            <a:alphaModFix/>
          </a:blip>
          <a:stretch>
            <a:fillRect/>
          </a:stretch>
        </p:blipFill>
        <p:spPr>
          <a:xfrm>
            <a:off x="6075472" y="3127100"/>
            <a:ext cx="2687529" cy="1751700"/>
          </a:xfrm>
          <a:prstGeom prst="rect">
            <a:avLst/>
          </a:prstGeom>
          <a:noFill/>
          <a:ln>
            <a:noFill/>
          </a:ln>
        </p:spPr>
      </p:pic>
      <p:pic>
        <p:nvPicPr>
          <p:cNvPr id="290" name="Google Shape;290;p45"/>
          <p:cNvPicPr preferRelativeResize="0"/>
          <p:nvPr/>
        </p:nvPicPr>
        <p:blipFill>
          <a:blip r:embed="rId4">
            <a:alphaModFix/>
          </a:blip>
          <a:stretch>
            <a:fillRect/>
          </a:stretch>
        </p:blipFill>
        <p:spPr>
          <a:xfrm>
            <a:off x="6729276" y="1203375"/>
            <a:ext cx="2033724" cy="1785950"/>
          </a:xfrm>
          <a:prstGeom prst="rect">
            <a:avLst/>
          </a:prstGeom>
          <a:noFill/>
          <a:ln>
            <a:noFill/>
          </a:ln>
        </p:spPr>
      </p:pic>
      <p:pic>
        <p:nvPicPr>
          <p:cNvPr id="291" name="Google Shape;291;p45"/>
          <p:cNvPicPr preferRelativeResize="0"/>
          <p:nvPr/>
        </p:nvPicPr>
        <p:blipFill>
          <a:blip r:embed="rId5">
            <a:alphaModFix/>
          </a:blip>
          <a:stretch>
            <a:fillRect/>
          </a:stretch>
        </p:blipFill>
        <p:spPr>
          <a:xfrm>
            <a:off x="457200" y="3127100"/>
            <a:ext cx="2795651" cy="1621326"/>
          </a:xfrm>
          <a:prstGeom prst="rect">
            <a:avLst/>
          </a:prstGeom>
          <a:noFill/>
          <a:ln>
            <a:noFill/>
          </a:ln>
        </p:spPr>
      </p:pic>
      <p:pic>
        <p:nvPicPr>
          <p:cNvPr id="292" name="Google Shape;292;p45"/>
          <p:cNvPicPr preferRelativeResize="0"/>
          <p:nvPr/>
        </p:nvPicPr>
        <p:blipFill>
          <a:blip r:embed="rId6">
            <a:alphaModFix/>
          </a:blip>
          <a:stretch>
            <a:fillRect/>
          </a:stretch>
        </p:blipFill>
        <p:spPr>
          <a:xfrm>
            <a:off x="457200" y="1203375"/>
            <a:ext cx="2795649" cy="1777632"/>
          </a:xfrm>
          <a:prstGeom prst="rect">
            <a:avLst/>
          </a:prstGeom>
          <a:noFill/>
          <a:ln>
            <a:noFill/>
          </a:ln>
        </p:spPr>
      </p:pic>
      <p:pic>
        <p:nvPicPr>
          <p:cNvPr id="293" name="Google Shape;293;p45"/>
          <p:cNvPicPr preferRelativeResize="0"/>
          <p:nvPr/>
        </p:nvPicPr>
        <p:blipFill>
          <a:blip r:embed="rId7">
            <a:alphaModFix/>
          </a:blip>
          <a:stretch>
            <a:fillRect/>
          </a:stretch>
        </p:blipFill>
        <p:spPr>
          <a:xfrm>
            <a:off x="3387950" y="1203375"/>
            <a:ext cx="3141974" cy="1785938"/>
          </a:xfrm>
          <a:prstGeom prst="rect">
            <a:avLst/>
          </a:prstGeom>
          <a:noFill/>
          <a:ln>
            <a:noFill/>
          </a:ln>
        </p:spPr>
      </p:pic>
      <p:pic>
        <p:nvPicPr>
          <p:cNvPr id="294" name="Google Shape;294;p45"/>
          <p:cNvPicPr preferRelativeResize="0"/>
          <p:nvPr/>
        </p:nvPicPr>
        <p:blipFill>
          <a:blip r:embed="rId8">
            <a:alphaModFix/>
          </a:blip>
          <a:stretch>
            <a:fillRect/>
          </a:stretch>
        </p:blipFill>
        <p:spPr>
          <a:xfrm>
            <a:off x="3429700" y="3127100"/>
            <a:ext cx="2487499" cy="17516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8" name="Shape 158"/>
        <p:cNvGrpSpPr/>
        <p:nvPr/>
      </p:nvGrpSpPr>
      <p:grpSpPr>
        <a:xfrm>
          <a:off x="0" y="0"/>
          <a:ext cx="0" cy="0"/>
          <a:chOff x="0" y="0"/>
          <a:chExt cx="0" cy="0"/>
        </a:xfrm>
      </p:grpSpPr>
      <p:sp>
        <p:nvSpPr>
          <p:cNvPr id="159" name="Google Shape;159;p28"/>
          <p:cNvSpPr txBox="1"/>
          <p:nvPr>
            <p:ph type="title"/>
          </p:nvPr>
        </p:nvSpPr>
        <p:spPr>
          <a:xfrm>
            <a:off x="628650" y="558948"/>
            <a:ext cx="7886700" cy="5061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chemeClr val="accent3"/>
              </a:buClr>
              <a:buSzPct val="91666"/>
              <a:buFont typeface="Open Sans"/>
              <a:buNone/>
            </a:pPr>
            <a:r>
              <a:rPr b="1" lang="en" sz="3600">
                <a:solidFill>
                  <a:schemeClr val="lt1"/>
                </a:solidFill>
                <a:latin typeface="Oswald"/>
                <a:ea typeface="Oswald"/>
                <a:cs typeface="Oswald"/>
                <a:sym typeface="Oswald"/>
              </a:rPr>
              <a:t>AGENDA</a:t>
            </a:r>
            <a:endParaRPr b="1" sz="3600">
              <a:solidFill>
                <a:schemeClr val="lt1"/>
              </a:solidFill>
              <a:latin typeface="Oswald"/>
              <a:ea typeface="Oswald"/>
              <a:cs typeface="Oswald"/>
              <a:sym typeface="Oswald"/>
            </a:endParaRPr>
          </a:p>
        </p:txBody>
      </p:sp>
      <p:sp>
        <p:nvSpPr>
          <p:cNvPr id="160" name="Google Shape;160;p28"/>
          <p:cNvSpPr txBox="1"/>
          <p:nvPr/>
        </p:nvSpPr>
        <p:spPr>
          <a:xfrm>
            <a:off x="2707601" y="1643350"/>
            <a:ext cx="4218900" cy="433200"/>
          </a:xfrm>
          <a:prstGeom prst="rect">
            <a:avLst/>
          </a:prstGeom>
          <a:noFill/>
          <a:ln>
            <a:noFill/>
          </a:ln>
        </p:spPr>
        <p:txBody>
          <a:bodyPr anchorCtr="0" anchor="b" bIns="68575" lIns="68575" spcFirstLastPara="1" rIns="68575" wrap="square" tIns="68575">
            <a:noAutofit/>
          </a:bodyPr>
          <a:lstStyle/>
          <a:p>
            <a:pPr indent="0" lvl="0" marL="0" marR="0" rtl="0" algn="l">
              <a:lnSpc>
                <a:spcPct val="90000"/>
              </a:lnSpc>
              <a:spcBef>
                <a:spcPts val="0"/>
              </a:spcBef>
              <a:spcAft>
                <a:spcPts val="0"/>
              </a:spcAft>
              <a:buClr>
                <a:schemeClr val="accent3"/>
              </a:buClr>
              <a:buSzPts val="3300"/>
              <a:buFont typeface="Open Sans"/>
              <a:buNone/>
            </a:pPr>
            <a:r>
              <a:rPr lang="en" sz="2400">
                <a:solidFill>
                  <a:schemeClr val="lt1"/>
                </a:solidFill>
                <a:latin typeface="Open Sans"/>
                <a:ea typeface="Open Sans"/>
                <a:cs typeface="Open Sans"/>
                <a:sym typeface="Open Sans"/>
              </a:rPr>
              <a:t>OER LANDSCAPE</a:t>
            </a:r>
            <a:endParaRPr sz="1100">
              <a:solidFill>
                <a:schemeClr val="lt1"/>
              </a:solidFill>
            </a:endParaRPr>
          </a:p>
        </p:txBody>
      </p:sp>
      <p:sp>
        <p:nvSpPr>
          <p:cNvPr id="161" name="Google Shape;161;p28"/>
          <p:cNvSpPr txBox="1"/>
          <p:nvPr/>
        </p:nvSpPr>
        <p:spPr>
          <a:xfrm>
            <a:off x="1647006" y="2071975"/>
            <a:ext cx="842400" cy="675600"/>
          </a:xfrm>
          <a:prstGeom prst="rect">
            <a:avLst/>
          </a:prstGeom>
          <a:noFill/>
          <a:ln>
            <a:noFill/>
          </a:ln>
        </p:spPr>
        <p:txBody>
          <a:bodyPr anchorCtr="0" anchor="b" bIns="68575" lIns="68575" spcFirstLastPara="1" rIns="68575" wrap="square" tIns="68575">
            <a:noAutofit/>
          </a:bodyPr>
          <a:lstStyle/>
          <a:p>
            <a:pPr indent="0" lvl="0" marL="0" marR="0" rtl="0" algn="r">
              <a:lnSpc>
                <a:spcPct val="100000"/>
              </a:lnSpc>
              <a:spcBef>
                <a:spcPts val="0"/>
              </a:spcBef>
              <a:spcAft>
                <a:spcPts val="0"/>
              </a:spcAft>
              <a:buNone/>
            </a:pPr>
            <a:r>
              <a:rPr b="1" i="0" lang="en" sz="2700" u="none" cap="none" strike="noStrike">
                <a:solidFill>
                  <a:schemeClr val="lt1"/>
                </a:solidFill>
                <a:latin typeface="Oswald"/>
                <a:ea typeface="Oswald"/>
                <a:cs typeface="Oswald"/>
                <a:sym typeface="Oswald"/>
              </a:rPr>
              <a:t>02</a:t>
            </a:r>
            <a:endParaRPr sz="1100">
              <a:solidFill>
                <a:schemeClr val="lt1"/>
              </a:solidFill>
            </a:endParaRPr>
          </a:p>
        </p:txBody>
      </p:sp>
      <p:sp>
        <p:nvSpPr>
          <p:cNvPr id="162" name="Google Shape;162;p28"/>
          <p:cNvSpPr txBox="1"/>
          <p:nvPr/>
        </p:nvSpPr>
        <p:spPr>
          <a:xfrm>
            <a:off x="1647006" y="2732963"/>
            <a:ext cx="842400" cy="675600"/>
          </a:xfrm>
          <a:prstGeom prst="rect">
            <a:avLst/>
          </a:prstGeom>
          <a:noFill/>
          <a:ln>
            <a:noFill/>
          </a:ln>
        </p:spPr>
        <p:txBody>
          <a:bodyPr anchorCtr="0" anchor="b" bIns="68575" lIns="68575" spcFirstLastPara="1" rIns="68575" wrap="square" tIns="68575">
            <a:noAutofit/>
          </a:bodyPr>
          <a:lstStyle/>
          <a:p>
            <a:pPr indent="0" lvl="0" marL="0" marR="0" rtl="0" algn="r">
              <a:lnSpc>
                <a:spcPct val="100000"/>
              </a:lnSpc>
              <a:spcBef>
                <a:spcPts val="0"/>
              </a:spcBef>
              <a:spcAft>
                <a:spcPts val="0"/>
              </a:spcAft>
              <a:buNone/>
            </a:pPr>
            <a:r>
              <a:rPr b="1" i="0" lang="en" sz="2700" u="none" cap="none" strike="noStrike">
                <a:solidFill>
                  <a:schemeClr val="lt1"/>
                </a:solidFill>
                <a:latin typeface="Oswald"/>
                <a:ea typeface="Oswald"/>
                <a:cs typeface="Oswald"/>
                <a:sym typeface="Oswald"/>
              </a:rPr>
              <a:t>03</a:t>
            </a:r>
            <a:endParaRPr sz="1100">
              <a:solidFill>
                <a:schemeClr val="lt1"/>
              </a:solidFill>
            </a:endParaRPr>
          </a:p>
        </p:txBody>
      </p:sp>
      <p:sp>
        <p:nvSpPr>
          <p:cNvPr id="163" name="Google Shape;163;p28"/>
          <p:cNvSpPr txBox="1"/>
          <p:nvPr/>
        </p:nvSpPr>
        <p:spPr>
          <a:xfrm>
            <a:off x="1647006" y="3383983"/>
            <a:ext cx="842400" cy="675600"/>
          </a:xfrm>
          <a:prstGeom prst="rect">
            <a:avLst/>
          </a:prstGeom>
          <a:noFill/>
          <a:ln>
            <a:noFill/>
          </a:ln>
        </p:spPr>
        <p:txBody>
          <a:bodyPr anchorCtr="0" anchor="b" bIns="68575" lIns="68575" spcFirstLastPara="1" rIns="68575" wrap="square" tIns="68575">
            <a:noAutofit/>
          </a:bodyPr>
          <a:lstStyle/>
          <a:p>
            <a:pPr indent="0" lvl="0" marL="0" marR="0" rtl="0" algn="r">
              <a:lnSpc>
                <a:spcPct val="100000"/>
              </a:lnSpc>
              <a:spcBef>
                <a:spcPts val="0"/>
              </a:spcBef>
              <a:spcAft>
                <a:spcPts val="0"/>
              </a:spcAft>
              <a:buNone/>
            </a:pPr>
            <a:r>
              <a:rPr b="1" i="0" lang="en" sz="2700" u="none" cap="none" strike="noStrike">
                <a:solidFill>
                  <a:schemeClr val="lt1"/>
                </a:solidFill>
                <a:latin typeface="Oswald"/>
                <a:ea typeface="Oswald"/>
                <a:cs typeface="Oswald"/>
                <a:sym typeface="Oswald"/>
              </a:rPr>
              <a:t>04</a:t>
            </a:r>
            <a:endParaRPr sz="1100">
              <a:solidFill>
                <a:schemeClr val="lt1"/>
              </a:solidFill>
            </a:endParaRPr>
          </a:p>
        </p:txBody>
      </p:sp>
      <p:sp>
        <p:nvSpPr>
          <p:cNvPr id="164" name="Google Shape;164;p28"/>
          <p:cNvSpPr txBox="1"/>
          <p:nvPr/>
        </p:nvSpPr>
        <p:spPr>
          <a:xfrm>
            <a:off x="2707601" y="3612025"/>
            <a:ext cx="4924200" cy="433200"/>
          </a:xfrm>
          <a:prstGeom prst="rect">
            <a:avLst/>
          </a:prstGeom>
          <a:noFill/>
          <a:ln>
            <a:noFill/>
          </a:ln>
        </p:spPr>
        <p:txBody>
          <a:bodyPr anchorCtr="0" anchor="b" bIns="68575" lIns="68575" spcFirstLastPara="1" rIns="68575" wrap="square" tIns="68575">
            <a:noAutofit/>
          </a:bodyPr>
          <a:lstStyle/>
          <a:p>
            <a:pPr indent="0" lvl="0" marL="0" marR="0" rtl="0" algn="l">
              <a:lnSpc>
                <a:spcPct val="90000"/>
              </a:lnSpc>
              <a:spcBef>
                <a:spcPts val="0"/>
              </a:spcBef>
              <a:spcAft>
                <a:spcPts val="0"/>
              </a:spcAft>
              <a:buClr>
                <a:schemeClr val="accent3"/>
              </a:buClr>
              <a:buSzPts val="3300"/>
              <a:buFont typeface="Open Sans"/>
              <a:buNone/>
            </a:pPr>
            <a:r>
              <a:rPr lang="en" sz="2400">
                <a:solidFill>
                  <a:schemeClr val="lt1"/>
                </a:solidFill>
                <a:latin typeface="Open Sans"/>
                <a:ea typeface="Open Sans"/>
                <a:cs typeface="Open Sans"/>
                <a:sym typeface="Open Sans"/>
              </a:rPr>
              <a:t>POLICYMAKERS AS PARTNERS</a:t>
            </a:r>
            <a:endParaRPr sz="1100">
              <a:solidFill>
                <a:schemeClr val="lt1"/>
              </a:solidFill>
            </a:endParaRPr>
          </a:p>
        </p:txBody>
      </p:sp>
      <p:sp>
        <p:nvSpPr>
          <p:cNvPr id="165" name="Google Shape;165;p28"/>
          <p:cNvSpPr txBox="1"/>
          <p:nvPr/>
        </p:nvSpPr>
        <p:spPr>
          <a:xfrm>
            <a:off x="2707601" y="2299475"/>
            <a:ext cx="5805600" cy="433200"/>
          </a:xfrm>
          <a:prstGeom prst="rect">
            <a:avLst/>
          </a:prstGeom>
          <a:noFill/>
          <a:ln>
            <a:noFill/>
          </a:ln>
        </p:spPr>
        <p:txBody>
          <a:bodyPr anchorCtr="0" anchor="b" bIns="68575" lIns="68575" spcFirstLastPara="1" rIns="68575" wrap="square" tIns="68575">
            <a:noAutofit/>
          </a:bodyPr>
          <a:lstStyle/>
          <a:p>
            <a:pPr indent="0" lvl="0" marL="0" marR="0" rtl="0" algn="l">
              <a:lnSpc>
                <a:spcPct val="90000"/>
              </a:lnSpc>
              <a:spcBef>
                <a:spcPts val="0"/>
              </a:spcBef>
              <a:spcAft>
                <a:spcPts val="0"/>
              </a:spcAft>
              <a:buClr>
                <a:schemeClr val="accent3"/>
              </a:buClr>
              <a:buSzPts val="3300"/>
              <a:buFont typeface="Open Sans"/>
              <a:buNone/>
            </a:pPr>
            <a:r>
              <a:rPr lang="en" sz="2400">
                <a:solidFill>
                  <a:schemeClr val="lt1"/>
                </a:solidFill>
                <a:latin typeface="Open Sans"/>
                <a:ea typeface="Open Sans"/>
                <a:cs typeface="Open Sans"/>
                <a:sym typeface="Open Sans"/>
              </a:rPr>
              <a:t>THE RESEARCH &amp; EVIDENCE</a:t>
            </a:r>
            <a:endParaRPr sz="1100">
              <a:solidFill>
                <a:schemeClr val="lt1"/>
              </a:solidFill>
            </a:endParaRPr>
          </a:p>
        </p:txBody>
      </p:sp>
      <p:sp>
        <p:nvSpPr>
          <p:cNvPr id="166" name="Google Shape;166;p28"/>
          <p:cNvSpPr txBox="1"/>
          <p:nvPr/>
        </p:nvSpPr>
        <p:spPr>
          <a:xfrm>
            <a:off x="2707601" y="2955600"/>
            <a:ext cx="5432700" cy="433500"/>
          </a:xfrm>
          <a:prstGeom prst="rect">
            <a:avLst/>
          </a:prstGeom>
          <a:noFill/>
          <a:ln>
            <a:noFill/>
          </a:ln>
        </p:spPr>
        <p:txBody>
          <a:bodyPr anchorCtr="0" anchor="b" bIns="68575" lIns="68575" spcFirstLastPara="1" rIns="68575" wrap="square" tIns="68575">
            <a:noAutofit/>
          </a:bodyPr>
          <a:lstStyle/>
          <a:p>
            <a:pPr indent="0" lvl="0" marL="0" marR="0" rtl="0" algn="l">
              <a:lnSpc>
                <a:spcPct val="90000"/>
              </a:lnSpc>
              <a:spcBef>
                <a:spcPts val="0"/>
              </a:spcBef>
              <a:spcAft>
                <a:spcPts val="0"/>
              </a:spcAft>
              <a:buClr>
                <a:schemeClr val="accent3"/>
              </a:buClr>
              <a:buSzPts val="3300"/>
              <a:buFont typeface="Open Sans"/>
              <a:buNone/>
            </a:pPr>
            <a:r>
              <a:rPr lang="en" sz="2400">
                <a:solidFill>
                  <a:schemeClr val="lt1"/>
                </a:solidFill>
                <a:latin typeface="Open Sans"/>
                <a:ea typeface="Open Sans"/>
                <a:cs typeface="Open Sans"/>
                <a:sym typeface="Open Sans"/>
              </a:rPr>
              <a:t>COLLABORATION</a:t>
            </a:r>
            <a:endParaRPr sz="1100">
              <a:solidFill>
                <a:schemeClr val="lt1"/>
              </a:solidFill>
            </a:endParaRPr>
          </a:p>
        </p:txBody>
      </p:sp>
      <p:sp>
        <p:nvSpPr>
          <p:cNvPr id="167" name="Google Shape;167;p28"/>
          <p:cNvSpPr txBox="1"/>
          <p:nvPr/>
        </p:nvSpPr>
        <p:spPr>
          <a:xfrm>
            <a:off x="1647006" y="1355663"/>
            <a:ext cx="842400" cy="675600"/>
          </a:xfrm>
          <a:prstGeom prst="rect">
            <a:avLst/>
          </a:prstGeom>
          <a:noFill/>
          <a:ln>
            <a:noFill/>
          </a:ln>
        </p:spPr>
        <p:txBody>
          <a:bodyPr anchorCtr="0" anchor="b" bIns="68575" lIns="68575" spcFirstLastPara="1" rIns="68575" wrap="square" tIns="68575">
            <a:noAutofit/>
          </a:bodyPr>
          <a:lstStyle/>
          <a:p>
            <a:pPr indent="0" lvl="0" marL="0" marR="0" rtl="0" algn="r">
              <a:lnSpc>
                <a:spcPct val="100000"/>
              </a:lnSpc>
              <a:spcBef>
                <a:spcPts val="0"/>
              </a:spcBef>
              <a:spcAft>
                <a:spcPts val="0"/>
              </a:spcAft>
              <a:buNone/>
            </a:pPr>
            <a:r>
              <a:rPr b="1" i="0" lang="en" sz="2700" u="none" cap="none" strike="noStrike">
                <a:solidFill>
                  <a:schemeClr val="lt1"/>
                </a:solidFill>
                <a:latin typeface="Oswald"/>
                <a:ea typeface="Oswald"/>
                <a:cs typeface="Oswald"/>
                <a:sym typeface="Oswald"/>
              </a:rPr>
              <a:t>01</a:t>
            </a:r>
            <a:endParaRPr sz="11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46"/>
          <p:cNvSpPr txBox="1"/>
          <p:nvPr>
            <p:ph type="title"/>
          </p:nvPr>
        </p:nvSpPr>
        <p:spPr>
          <a:xfrm>
            <a:off x="670552" y="464900"/>
            <a:ext cx="8089800" cy="540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5200"/>
              <a:buFont typeface="Open Sans"/>
              <a:buNone/>
            </a:pPr>
            <a:r>
              <a:rPr b="1" lang="en" sz="3200">
                <a:latin typeface="Oswald"/>
                <a:ea typeface="Oswald"/>
                <a:cs typeface="Oswald"/>
                <a:sym typeface="Oswald"/>
              </a:rPr>
              <a:t>PARTNERING WITH HIGHER EDUCATION </a:t>
            </a:r>
            <a:endParaRPr b="1" sz="3200">
              <a:latin typeface="Oswald"/>
              <a:ea typeface="Oswald"/>
              <a:cs typeface="Oswald"/>
              <a:sym typeface="Oswald"/>
            </a:endParaRPr>
          </a:p>
          <a:p>
            <a:pPr indent="0" lvl="0" marL="0" rtl="0" algn="l">
              <a:lnSpc>
                <a:spcPct val="100000"/>
              </a:lnSpc>
              <a:spcBef>
                <a:spcPts val="0"/>
              </a:spcBef>
              <a:spcAft>
                <a:spcPts val="0"/>
              </a:spcAft>
              <a:buClr>
                <a:schemeClr val="lt1"/>
              </a:buClr>
              <a:buSzPts val="5200"/>
              <a:buFont typeface="Open Sans"/>
              <a:buNone/>
            </a:pPr>
            <a:r>
              <a:rPr i="1" lang="en" sz="3200">
                <a:latin typeface="Oswald"/>
                <a:ea typeface="Oswald"/>
                <a:cs typeface="Oswald"/>
                <a:sym typeface="Oswald"/>
              </a:rPr>
              <a:t>IN YOUR STATE</a:t>
            </a:r>
            <a:endParaRPr i="1" sz="3200">
              <a:latin typeface="Oswald"/>
              <a:ea typeface="Oswald"/>
              <a:cs typeface="Oswald"/>
              <a:sym typeface="Oswald"/>
            </a:endParaRPr>
          </a:p>
        </p:txBody>
      </p:sp>
      <p:sp>
        <p:nvSpPr>
          <p:cNvPr id="300" name="Google Shape;300;p46"/>
          <p:cNvSpPr txBox="1"/>
          <p:nvPr/>
        </p:nvSpPr>
        <p:spPr>
          <a:xfrm>
            <a:off x="670550" y="1637950"/>
            <a:ext cx="7800900" cy="3063000"/>
          </a:xfrm>
          <a:prstGeom prst="rect">
            <a:avLst/>
          </a:prstGeom>
          <a:noFill/>
          <a:ln cap="flat" cmpd="sng" w="9525">
            <a:solidFill>
              <a:schemeClr val="lt1"/>
            </a:solidFill>
            <a:prstDash val="solid"/>
            <a:round/>
            <a:headEnd len="sm" w="sm" type="none"/>
            <a:tailEnd len="sm" w="sm" type="none"/>
          </a:ln>
        </p:spPr>
        <p:txBody>
          <a:bodyPr anchorCtr="0" anchor="t" bIns="68575" lIns="68575" spcFirstLastPara="1" rIns="68575" wrap="square" tIns="68575">
            <a:spAutoFit/>
          </a:bodyPr>
          <a:lstStyle/>
          <a:p>
            <a:pPr indent="-285750" lvl="0" marL="342900" marR="0" rtl="0" algn="l">
              <a:lnSpc>
                <a:spcPct val="100000"/>
              </a:lnSpc>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Require materials created through state and federal grants to be openly licensed</a:t>
            </a:r>
            <a:endParaRPr sz="19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900">
              <a:solidFill>
                <a:schemeClr val="lt1"/>
              </a:solidFill>
              <a:latin typeface="Open Sans"/>
              <a:ea typeface="Open Sans"/>
              <a:cs typeface="Open Sans"/>
              <a:sym typeface="Open Sans"/>
            </a:endParaRPr>
          </a:p>
          <a:p>
            <a:pPr indent="-285750" lvl="0" marL="342900" marR="0" rtl="0" algn="l">
              <a:lnSpc>
                <a:spcPct val="100000"/>
              </a:lnSpc>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Support statewide course marking efforts</a:t>
            </a:r>
            <a:endParaRPr sz="19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900">
              <a:solidFill>
                <a:schemeClr val="lt1"/>
              </a:solidFill>
              <a:latin typeface="Open Sans"/>
              <a:ea typeface="Open Sans"/>
              <a:cs typeface="Open Sans"/>
              <a:sym typeface="Open Sans"/>
            </a:endParaRPr>
          </a:p>
          <a:p>
            <a:pPr indent="-285750" lvl="0" marL="342900" marR="0" rtl="0" algn="l">
              <a:lnSpc>
                <a:spcPct val="100000"/>
              </a:lnSpc>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Protect Zero-Textbook Cost offerings from fees</a:t>
            </a:r>
            <a:endParaRPr sz="19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900">
              <a:solidFill>
                <a:schemeClr val="lt1"/>
              </a:solidFill>
              <a:latin typeface="Open Sans"/>
              <a:ea typeface="Open Sans"/>
              <a:cs typeface="Open Sans"/>
              <a:sym typeface="Open Sans"/>
            </a:endParaRPr>
          </a:p>
          <a:p>
            <a:pPr indent="-285750" lvl="0" marL="342900" marR="0" rtl="0" algn="l">
              <a:lnSpc>
                <a:spcPct val="100000"/>
              </a:lnSpc>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Provide funding for statewide collaboration efforts</a:t>
            </a:r>
            <a:endParaRPr sz="19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900">
              <a:solidFill>
                <a:schemeClr val="lt1"/>
              </a:solidFill>
              <a:latin typeface="Open Sans"/>
              <a:ea typeface="Open Sans"/>
              <a:cs typeface="Open Sans"/>
              <a:sym typeface="Open Sans"/>
            </a:endParaRPr>
          </a:p>
          <a:p>
            <a:pPr indent="-285750" lvl="0" marL="342900" marR="0" rtl="0" algn="l">
              <a:lnSpc>
                <a:spcPct val="100000"/>
              </a:lnSpc>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Support consistent reporting at the national level</a:t>
            </a:r>
            <a:endParaRPr sz="1900">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47"/>
          <p:cNvSpPr txBox="1"/>
          <p:nvPr>
            <p:ph type="title"/>
          </p:nvPr>
        </p:nvSpPr>
        <p:spPr>
          <a:xfrm>
            <a:off x="704850" y="904075"/>
            <a:ext cx="6020700" cy="541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5200"/>
              <a:buFont typeface="Open Sans"/>
              <a:buNone/>
            </a:pPr>
            <a:r>
              <a:rPr b="1" lang="en" sz="3200">
                <a:latin typeface="Oswald"/>
                <a:ea typeface="Oswald"/>
                <a:cs typeface="Oswald"/>
                <a:sym typeface="Oswald"/>
              </a:rPr>
              <a:t>RESPONSIVENESS OF OER</a:t>
            </a:r>
            <a:endParaRPr b="1" sz="3200">
              <a:solidFill>
                <a:schemeClr val="accent3"/>
              </a:solidFill>
              <a:latin typeface="Oswald"/>
              <a:ea typeface="Oswald"/>
              <a:cs typeface="Oswald"/>
              <a:sym typeface="Oswald"/>
            </a:endParaRPr>
          </a:p>
        </p:txBody>
      </p:sp>
      <p:sp>
        <p:nvSpPr>
          <p:cNvPr id="306" name="Google Shape;306;p47"/>
          <p:cNvSpPr txBox="1"/>
          <p:nvPr>
            <p:ph idx="1" type="body"/>
          </p:nvPr>
        </p:nvSpPr>
        <p:spPr>
          <a:xfrm>
            <a:off x="628650" y="1791275"/>
            <a:ext cx="7886700" cy="2442000"/>
          </a:xfrm>
          <a:prstGeom prst="rect">
            <a:avLst/>
          </a:prstGeom>
        </p:spPr>
        <p:txBody>
          <a:bodyPr anchorCtr="0" anchor="t" bIns="34275" lIns="68575" spcFirstLastPara="1" rIns="68575" wrap="square" tIns="34275">
            <a:normAutofit/>
          </a:bodyPr>
          <a:lstStyle/>
          <a:p>
            <a:pPr indent="-361950" lvl="0" marL="457200" rtl="0" algn="l">
              <a:spcBef>
                <a:spcPts val="800"/>
              </a:spcBef>
              <a:spcAft>
                <a:spcPts val="0"/>
              </a:spcAft>
              <a:buClr>
                <a:schemeClr val="lt1"/>
              </a:buClr>
              <a:buSzPts val="2100"/>
              <a:buChar char="●"/>
            </a:pPr>
            <a:r>
              <a:rPr b="0" lang="en"/>
              <a:t>Meeting concurrent/dual enrollment student needs</a:t>
            </a:r>
            <a:br>
              <a:rPr b="0" lang="en"/>
            </a:br>
            <a:endParaRPr b="0"/>
          </a:p>
          <a:p>
            <a:pPr indent="-361950" lvl="0" marL="457200" rtl="0" algn="l">
              <a:spcBef>
                <a:spcPts val="0"/>
              </a:spcBef>
              <a:spcAft>
                <a:spcPts val="0"/>
              </a:spcAft>
              <a:buClr>
                <a:schemeClr val="lt1"/>
              </a:buClr>
              <a:buSzPts val="2100"/>
              <a:buChar char="●"/>
            </a:pPr>
            <a:r>
              <a:rPr b="0" lang="en"/>
              <a:t>OER materials for teacher prep and nursing</a:t>
            </a:r>
            <a:br>
              <a:rPr b="0" lang="en"/>
            </a:br>
            <a:endParaRPr b="0"/>
          </a:p>
          <a:p>
            <a:pPr indent="-361950" lvl="0" marL="457200" rtl="0" algn="l">
              <a:spcBef>
                <a:spcPts val="0"/>
              </a:spcBef>
              <a:spcAft>
                <a:spcPts val="0"/>
              </a:spcAft>
              <a:buClr>
                <a:schemeClr val="lt1"/>
              </a:buClr>
              <a:buSzPts val="2100"/>
              <a:buChar char="●"/>
            </a:pPr>
            <a:r>
              <a:rPr b="0" lang="en"/>
              <a:t>Representation of local communities and their histories</a:t>
            </a:r>
            <a:br>
              <a:rPr b="0" lang="en"/>
            </a:br>
            <a:endParaRPr b="0"/>
          </a:p>
          <a:p>
            <a:pPr indent="-361950" lvl="0" marL="457200" rtl="0" algn="l">
              <a:spcBef>
                <a:spcPts val="0"/>
              </a:spcBef>
              <a:spcAft>
                <a:spcPts val="0"/>
              </a:spcAft>
              <a:buClr>
                <a:schemeClr val="lt1"/>
              </a:buClr>
              <a:buSzPts val="2100"/>
              <a:buChar char="●"/>
            </a:pPr>
            <a:r>
              <a:rPr b="0" lang="en"/>
              <a:t>Industry demand and contextualization</a:t>
            </a:r>
            <a:endParaRPr b="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48"/>
          <p:cNvSpPr/>
          <p:nvPr/>
        </p:nvSpPr>
        <p:spPr>
          <a:xfrm>
            <a:off x="-208631" y="1417425"/>
            <a:ext cx="9474600" cy="25383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highlight>
                <a:schemeClr val="accent2"/>
              </a:highlight>
              <a:latin typeface="Arial"/>
              <a:ea typeface="Arial"/>
              <a:cs typeface="Arial"/>
              <a:sym typeface="Arial"/>
            </a:endParaRPr>
          </a:p>
        </p:txBody>
      </p:sp>
      <p:sp>
        <p:nvSpPr>
          <p:cNvPr id="312" name="Google Shape;312;p48"/>
          <p:cNvSpPr txBox="1"/>
          <p:nvPr>
            <p:ph type="title"/>
          </p:nvPr>
        </p:nvSpPr>
        <p:spPr>
          <a:xfrm>
            <a:off x="628650" y="468771"/>
            <a:ext cx="7886700" cy="477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lt1"/>
              </a:buClr>
              <a:buSzPts val="3300"/>
              <a:buFont typeface="Open Sans"/>
              <a:buNone/>
            </a:pPr>
            <a:r>
              <a:rPr b="1" lang="en" sz="3200">
                <a:solidFill>
                  <a:schemeClr val="accent2"/>
                </a:solidFill>
                <a:latin typeface="Oswald"/>
                <a:ea typeface="Oswald"/>
                <a:cs typeface="Oswald"/>
                <a:sym typeface="Oswald"/>
              </a:rPr>
              <a:t>CONTACT US!</a:t>
            </a:r>
            <a:endParaRPr b="1" sz="3200">
              <a:solidFill>
                <a:schemeClr val="accent2"/>
              </a:solidFill>
              <a:latin typeface="Oswald"/>
              <a:ea typeface="Oswald"/>
              <a:cs typeface="Oswald"/>
              <a:sym typeface="Oswald"/>
            </a:endParaRPr>
          </a:p>
        </p:txBody>
      </p:sp>
      <p:sp>
        <p:nvSpPr>
          <p:cNvPr id="313" name="Google Shape;313;p48"/>
          <p:cNvSpPr txBox="1"/>
          <p:nvPr>
            <p:ph idx="1" type="body"/>
          </p:nvPr>
        </p:nvSpPr>
        <p:spPr>
          <a:xfrm>
            <a:off x="617538" y="1757025"/>
            <a:ext cx="3142500" cy="7431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2300"/>
              <a:buNone/>
            </a:pPr>
            <a:r>
              <a:rPr lang="en" sz="1100"/>
              <a:t>Debbie Baker, Ed.D.</a:t>
            </a:r>
            <a:br>
              <a:rPr lang="en" sz="1100"/>
            </a:br>
            <a:r>
              <a:rPr b="0" lang="en" sz="1100"/>
              <a:t>OER Coordinator &amp;</a:t>
            </a:r>
            <a:r>
              <a:rPr lang="en" sz="1100"/>
              <a:t> </a:t>
            </a:r>
            <a:r>
              <a:rPr b="0" lang="en" sz="1100"/>
              <a:t>Instructional Designer</a:t>
            </a:r>
            <a:endParaRPr b="0" sz="1100"/>
          </a:p>
          <a:p>
            <a:pPr indent="0" lvl="0" marL="0" rtl="0" algn="l">
              <a:lnSpc>
                <a:spcPct val="100000"/>
              </a:lnSpc>
              <a:spcBef>
                <a:spcPts val="0"/>
              </a:spcBef>
              <a:spcAft>
                <a:spcPts val="0"/>
              </a:spcAft>
              <a:buSzPts val="2300"/>
              <a:buNone/>
            </a:pPr>
            <a:r>
              <a:rPr b="0" lang="en" sz="1100"/>
              <a:t>Maricopa Community Colleges</a:t>
            </a:r>
            <a:endParaRPr b="0" sz="1100"/>
          </a:p>
          <a:p>
            <a:pPr indent="0" lvl="0" marL="0" rtl="0" algn="l">
              <a:lnSpc>
                <a:spcPct val="100000"/>
              </a:lnSpc>
              <a:spcBef>
                <a:spcPts val="0"/>
              </a:spcBef>
              <a:spcAft>
                <a:spcPts val="0"/>
              </a:spcAft>
              <a:buSzPts val="2300"/>
              <a:buNone/>
            </a:pPr>
            <a:r>
              <a:rPr b="0" lang="en" sz="1100"/>
              <a:t>deborah.baker@domail.maricopa.edu</a:t>
            </a:r>
            <a:endParaRPr b="0" sz="1100"/>
          </a:p>
        </p:txBody>
      </p:sp>
      <p:sp>
        <p:nvSpPr>
          <p:cNvPr id="314" name="Google Shape;314;p48"/>
          <p:cNvSpPr txBox="1"/>
          <p:nvPr>
            <p:ph idx="1" type="body"/>
          </p:nvPr>
        </p:nvSpPr>
        <p:spPr>
          <a:xfrm>
            <a:off x="4114800" y="1729045"/>
            <a:ext cx="2438100" cy="8427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2300"/>
              <a:buNone/>
            </a:pPr>
            <a:r>
              <a:rPr lang="en" sz="1100"/>
              <a:t>Liliana Diaz, Ph.D.</a:t>
            </a:r>
            <a:br>
              <a:rPr lang="en" sz="1100"/>
            </a:br>
            <a:r>
              <a:rPr b="0" lang="en" sz="1100"/>
              <a:t>Senior </a:t>
            </a:r>
            <a:r>
              <a:rPr b="0" lang="en" sz="1100"/>
              <a:t>Policy Analyst</a:t>
            </a:r>
            <a:endParaRPr b="0" sz="1100"/>
          </a:p>
          <a:p>
            <a:pPr indent="0" lvl="0" marL="0" rtl="0" algn="l">
              <a:lnSpc>
                <a:spcPct val="100000"/>
              </a:lnSpc>
              <a:spcBef>
                <a:spcPts val="0"/>
              </a:spcBef>
              <a:spcAft>
                <a:spcPts val="0"/>
              </a:spcAft>
              <a:buSzPts val="2300"/>
              <a:buNone/>
            </a:pPr>
            <a:r>
              <a:rPr b="0" lang="en" sz="1100"/>
              <a:t>WICHE</a:t>
            </a:r>
            <a:endParaRPr b="0" sz="1100"/>
          </a:p>
          <a:p>
            <a:pPr indent="0" lvl="0" marL="0" rtl="0" algn="l">
              <a:lnSpc>
                <a:spcPct val="100000"/>
              </a:lnSpc>
              <a:spcBef>
                <a:spcPts val="0"/>
              </a:spcBef>
              <a:spcAft>
                <a:spcPts val="0"/>
              </a:spcAft>
              <a:buSzPts val="2300"/>
              <a:buNone/>
            </a:pPr>
            <a:r>
              <a:rPr b="0" lang="en" sz="1100"/>
              <a:t>ldiaz@wiche.edu</a:t>
            </a:r>
            <a:endParaRPr b="0" sz="1100"/>
          </a:p>
        </p:txBody>
      </p:sp>
      <p:sp>
        <p:nvSpPr>
          <p:cNvPr id="315" name="Google Shape;315;p48"/>
          <p:cNvSpPr txBox="1"/>
          <p:nvPr>
            <p:ph idx="1" type="body"/>
          </p:nvPr>
        </p:nvSpPr>
        <p:spPr>
          <a:xfrm>
            <a:off x="644250" y="2818470"/>
            <a:ext cx="3142500" cy="842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lang="en" sz="1100"/>
              <a:t>Megan Crossfield, M.Ed.</a:t>
            </a:r>
            <a:br>
              <a:rPr lang="en" sz="1100"/>
            </a:br>
            <a:r>
              <a:rPr b="0" lang="en" sz="1100"/>
              <a:t>Manager </a:t>
            </a:r>
            <a:endParaRPr b="0" sz="1100"/>
          </a:p>
          <a:p>
            <a:pPr indent="0" lvl="0" marL="0" rtl="0" algn="l">
              <a:lnSpc>
                <a:spcPct val="100000"/>
              </a:lnSpc>
              <a:spcBef>
                <a:spcPts val="0"/>
              </a:spcBef>
              <a:spcAft>
                <a:spcPts val="0"/>
              </a:spcAft>
              <a:buSzPts val="2300"/>
              <a:buNone/>
            </a:pPr>
            <a:r>
              <a:rPr b="0" lang="en" sz="1100"/>
              <a:t>Academic Initiatives &amp; Special Projects</a:t>
            </a:r>
            <a:endParaRPr b="0" sz="1100"/>
          </a:p>
          <a:p>
            <a:pPr indent="0" lvl="0" marL="0" rtl="0" algn="l">
              <a:lnSpc>
                <a:spcPct val="100000"/>
              </a:lnSpc>
              <a:spcBef>
                <a:spcPts val="0"/>
              </a:spcBef>
              <a:spcAft>
                <a:spcPts val="0"/>
              </a:spcAft>
              <a:buSzPts val="2300"/>
              <a:buNone/>
            </a:pPr>
            <a:r>
              <a:rPr b="0" lang="en" sz="1100"/>
              <a:t>Yavapai College</a:t>
            </a:r>
            <a:endParaRPr b="0" sz="1100"/>
          </a:p>
          <a:p>
            <a:pPr indent="0" lvl="0" marL="0" rtl="0" algn="l">
              <a:lnSpc>
                <a:spcPct val="100000"/>
              </a:lnSpc>
              <a:spcBef>
                <a:spcPts val="0"/>
              </a:spcBef>
              <a:spcAft>
                <a:spcPts val="0"/>
              </a:spcAft>
              <a:buSzPts val="2300"/>
              <a:buNone/>
            </a:pPr>
            <a:r>
              <a:rPr b="0" lang="en" sz="1100"/>
              <a:t>megan.crossfield@yc.edu</a:t>
            </a:r>
            <a:endParaRPr b="0" sz="1100"/>
          </a:p>
        </p:txBody>
      </p:sp>
      <p:sp>
        <p:nvSpPr>
          <p:cNvPr id="316" name="Google Shape;316;p48"/>
          <p:cNvSpPr txBox="1"/>
          <p:nvPr>
            <p:ph idx="1" type="body"/>
          </p:nvPr>
        </p:nvSpPr>
        <p:spPr>
          <a:xfrm>
            <a:off x="4114800" y="2818475"/>
            <a:ext cx="4940400" cy="743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lang="en" sz="1100"/>
              <a:t>Lisa Young</a:t>
            </a:r>
            <a:r>
              <a:rPr lang="en" sz="1100"/>
              <a:t>, Ph.D.</a:t>
            </a:r>
            <a:br>
              <a:rPr lang="en" sz="1100"/>
            </a:br>
            <a:r>
              <a:rPr b="0" lang="en" sz="1100"/>
              <a:t>Faculty Administrator | Open Education Programs and Innovation</a:t>
            </a:r>
            <a:endParaRPr b="0" sz="1100"/>
          </a:p>
          <a:p>
            <a:pPr indent="0" lvl="0" marL="0" rtl="0" algn="l">
              <a:lnSpc>
                <a:spcPct val="100000"/>
              </a:lnSpc>
              <a:spcBef>
                <a:spcPts val="0"/>
              </a:spcBef>
              <a:spcAft>
                <a:spcPts val="0"/>
              </a:spcAft>
              <a:buSzPts val="2300"/>
              <a:buNone/>
            </a:pPr>
            <a:r>
              <a:rPr b="0" lang="en" sz="1100"/>
              <a:t>Maricopa Community Colleges</a:t>
            </a:r>
            <a:endParaRPr b="0" sz="1100"/>
          </a:p>
          <a:p>
            <a:pPr indent="0" lvl="0" marL="0" rtl="0" algn="l">
              <a:lnSpc>
                <a:spcPct val="100000"/>
              </a:lnSpc>
              <a:spcBef>
                <a:spcPts val="0"/>
              </a:spcBef>
              <a:spcAft>
                <a:spcPts val="0"/>
              </a:spcAft>
              <a:buSzPts val="2300"/>
              <a:buNone/>
            </a:pPr>
            <a:r>
              <a:rPr b="0" lang="en" sz="1100"/>
              <a:t>lisa.young@domail.maricopa.edu</a:t>
            </a:r>
            <a:endParaRPr b="0" sz="1100"/>
          </a:p>
        </p:txBody>
      </p:sp>
      <p:cxnSp>
        <p:nvCxnSpPr>
          <p:cNvPr id="317" name="Google Shape;317;p48"/>
          <p:cNvCxnSpPr/>
          <p:nvPr/>
        </p:nvCxnSpPr>
        <p:spPr>
          <a:xfrm>
            <a:off x="590825" y="2835725"/>
            <a:ext cx="10500" cy="798600"/>
          </a:xfrm>
          <a:prstGeom prst="straightConnector1">
            <a:avLst/>
          </a:prstGeom>
          <a:noFill/>
          <a:ln cap="flat" cmpd="sng" w="9525">
            <a:solidFill>
              <a:schemeClr val="lt1"/>
            </a:solidFill>
            <a:prstDash val="solid"/>
            <a:round/>
            <a:headEnd len="med" w="med" type="none"/>
            <a:tailEnd len="med" w="med" type="none"/>
          </a:ln>
        </p:spPr>
      </p:cxnSp>
      <p:cxnSp>
        <p:nvCxnSpPr>
          <p:cNvPr id="318" name="Google Shape;318;p48"/>
          <p:cNvCxnSpPr/>
          <p:nvPr/>
        </p:nvCxnSpPr>
        <p:spPr>
          <a:xfrm>
            <a:off x="4038600" y="1746300"/>
            <a:ext cx="10500" cy="798600"/>
          </a:xfrm>
          <a:prstGeom prst="straightConnector1">
            <a:avLst/>
          </a:prstGeom>
          <a:noFill/>
          <a:ln cap="flat" cmpd="sng" w="9525">
            <a:solidFill>
              <a:schemeClr val="lt1"/>
            </a:solidFill>
            <a:prstDash val="solid"/>
            <a:round/>
            <a:headEnd len="med" w="med" type="none"/>
            <a:tailEnd len="med" w="med" type="none"/>
          </a:ln>
        </p:spPr>
      </p:cxnSp>
      <p:cxnSp>
        <p:nvCxnSpPr>
          <p:cNvPr id="319" name="Google Shape;319;p48"/>
          <p:cNvCxnSpPr/>
          <p:nvPr/>
        </p:nvCxnSpPr>
        <p:spPr>
          <a:xfrm>
            <a:off x="4038600" y="2790500"/>
            <a:ext cx="10500" cy="798600"/>
          </a:xfrm>
          <a:prstGeom prst="straightConnector1">
            <a:avLst/>
          </a:prstGeom>
          <a:noFill/>
          <a:ln cap="flat" cmpd="sng" w="9525">
            <a:solidFill>
              <a:schemeClr val="lt1"/>
            </a:solidFill>
            <a:prstDash val="solid"/>
            <a:round/>
            <a:headEnd len="med" w="med" type="none"/>
            <a:tailEnd len="med" w="med" type="none"/>
          </a:ln>
        </p:spPr>
      </p:cxnSp>
      <p:cxnSp>
        <p:nvCxnSpPr>
          <p:cNvPr id="320" name="Google Shape;320;p48"/>
          <p:cNvCxnSpPr/>
          <p:nvPr/>
        </p:nvCxnSpPr>
        <p:spPr>
          <a:xfrm>
            <a:off x="564113" y="1729050"/>
            <a:ext cx="10500" cy="7986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4" name="Shape 324"/>
        <p:cNvGrpSpPr/>
        <p:nvPr/>
      </p:nvGrpSpPr>
      <p:grpSpPr>
        <a:xfrm>
          <a:off x="0" y="0"/>
          <a:ext cx="0" cy="0"/>
          <a:chOff x="0" y="0"/>
          <a:chExt cx="0" cy="0"/>
        </a:xfrm>
      </p:grpSpPr>
      <p:sp>
        <p:nvSpPr>
          <p:cNvPr id="325" name="Google Shape;325;p49"/>
          <p:cNvSpPr txBox="1"/>
          <p:nvPr>
            <p:ph idx="1" type="body"/>
          </p:nvPr>
        </p:nvSpPr>
        <p:spPr>
          <a:xfrm>
            <a:off x="628650" y="1717155"/>
            <a:ext cx="7886700" cy="15984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sz="9600">
                <a:latin typeface="Oswald"/>
                <a:ea typeface="Oswald"/>
                <a:cs typeface="Oswald"/>
                <a:sym typeface="Oswald"/>
              </a:rPr>
              <a:t>QUESTIONS?</a:t>
            </a:r>
            <a:endParaRPr sz="9600">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50"/>
          <p:cNvSpPr txBox="1"/>
          <p:nvPr>
            <p:ph type="title"/>
          </p:nvPr>
        </p:nvSpPr>
        <p:spPr>
          <a:xfrm>
            <a:off x="670538" y="617306"/>
            <a:ext cx="7003575" cy="54045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5200"/>
              <a:buFont typeface="Open Sans"/>
              <a:buNone/>
            </a:pPr>
            <a:r>
              <a:rPr b="1" lang="en" sz="3200">
                <a:latin typeface="Oswald"/>
                <a:ea typeface="Oswald"/>
                <a:cs typeface="Oswald"/>
                <a:sym typeface="Oswald"/>
              </a:rPr>
              <a:t>INCLUSIVE</a:t>
            </a:r>
            <a:r>
              <a:rPr b="1" lang="en" sz="3200">
                <a:latin typeface="Oswald"/>
                <a:ea typeface="Oswald"/>
                <a:cs typeface="Oswald"/>
                <a:sym typeface="Oswald"/>
              </a:rPr>
              <a:t> ACCESS: Myths vs. Facts </a:t>
            </a:r>
            <a:endParaRPr b="1" sz="3200">
              <a:latin typeface="Oswald"/>
              <a:ea typeface="Oswald"/>
              <a:cs typeface="Oswald"/>
              <a:sym typeface="Oswald"/>
            </a:endParaRPr>
          </a:p>
        </p:txBody>
      </p:sp>
      <p:sp>
        <p:nvSpPr>
          <p:cNvPr id="331" name="Google Shape;331;p50"/>
          <p:cNvSpPr txBox="1"/>
          <p:nvPr/>
        </p:nvSpPr>
        <p:spPr>
          <a:xfrm>
            <a:off x="753275" y="1295825"/>
            <a:ext cx="7283700" cy="3278700"/>
          </a:xfrm>
          <a:prstGeom prst="rect">
            <a:avLst/>
          </a:prstGeom>
          <a:noFill/>
          <a:ln>
            <a:noFill/>
          </a:ln>
        </p:spPr>
        <p:txBody>
          <a:bodyPr anchorCtr="0" anchor="t" bIns="68575" lIns="68575" spcFirstLastPara="1" rIns="68575" wrap="square" tIns="68575">
            <a:spAutoFit/>
          </a:bodyPr>
          <a:lstStyle/>
          <a:p>
            <a:pPr indent="-241300" lvl="0" marL="342900" marR="0" rtl="0" algn="l">
              <a:lnSpc>
                <a:spcPct val="100000"/>
              </a:lnSpc>
              <a:spcBef>
                <a:spcPts val="0"/>
              </a:spcBef>
              <a:spcAft>
                <a:spcPts val="0"/>
              </a:spcAft>
              <a:buClr>
                <a:schemeClr val="lt1"/>
              </a:buClr>
              <a:buSzPts val="1200"/>
              <a:buFont typeface="Open Sans"/>
              <a:buChar char="●"/>
            </a:pPr>
            <a:r>
              <a:rPr b="1" lang="en" sz="1200">
                <a:solidFill>
                  <a:schemeClr val="lt1"/>
                </a:solidFill>
                <a:latin typeface="Open Sans"/>
                <a:ea typeface="Open Sans"/>
                <a:cs typeface="Open Sans"/>
                <a:sym typeface="Open Sans"/>
              </a:rPr>
              <a:t>Savings or Spin?</a:t>
            </a:r>
            <a:r>
              <a:rPr lang="en" sz="1200">
                <a:solidFill>
                  <a:schemeClr val="lt1"/>
                </a:solidFill>
                <a:latin typeface="Open Sans"/>
                <a:ea typeface="Open Sans"/>
                <a:cs typeface="Open Sans"/>
                <a:sym typeface="Open Sans"/>
              </a:rPr>
              <a:t> Inclusive Access content may appear </a:t>
            </a:r>
            <a:r>
              <a:rPr lang="en" sz="1200">
                <a:solidFill>
                  <a:schemeClr val="lt1"/>
                </a:solidFill>
                <a:latin typeface="Open Sans"/>
                <a:ea typeface="Open Sans"/>
                <a:cs typeface="Open Sans"/>
                <a:sym typeface="Open Sans"/>
              </a:rPr>
              <a:t>discounted, by not always by much, and prices can rise. </a:t>
            </a:r>
            <a:endParaRPr sz="12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600">
              <a:solidFill>
                <a:schemeClr val="lt1"/>
              </a:solidFill>
              <a:latin typeface="Open Sans"/>
              <a:ea typeface="Open Sans"/>
              <a:cs typeface="Open Sans"/>
              <a:sym typeface="Open Sans"/>
            </a:endParaRPr>
          </a:p>
          <a:p>
            <a:pPr indent="-241300" lvl="0" marL="342900" marR="0" rtl="0" algn="l">
              <a:lnSpc>
                <a:spcPct val="100000"/>
              </a:lnSpc>
              <a:spcBef>
                <a:spcPts val="0"/>
              </a:spcBef>
              <a:spcAft>
                <a:spcPts val="0"/>
              </a:spcAft>
              <a:buClr>
                <a:schemeClr val="lt1"/>
              </a:buClr>
              <a:buSzPts val="1200"/>
              <a:buFont typeface="Open Sans"/>
              <a:buChar char="●"/>
            </a:pPr>
            <a:r>
              <a:rPr b="1" lang="en" sz="1200">
                <a:solidFill>
                  <a:schemeClr val="lt1"/>
                </a:solidFill>
                <a:latin typeface="Open Sans"/>
                <a:ea typeface="Open Sans"/>
                <a:cs typeface="Open Sans"/>
                <a:sym typeface="Open Sans"/>
              </a:rPr>
              <a:t>Convenient or Confined? </a:t>
            </a:r>
            <a:r>
              <a:rPr lang="en" sz="1200">
                <a:solidFill>
                  <a:schemeClr val="lt1"/>
                </a:solidFill>
                <a:latin typeface="Open Sans"/>
                <a:ea typeface="Open Sans"/>
                <a:cs typeface="Open Sans"/>
                <a:sym typeface="Open Sans"/>
              </a:rPr>
              <a:t>Inclusive Access can provide first-day access to content, but it constraints students’ choices as consumers. </a:t>
            </a:r>
            <a:endParaRPr sz="12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600">
              <a:solidFill>
                <a:schemeClr val="lt1"/>
              </a:solidFill>
              <a:latin typeface="Open Sans"/>
              <a:ea typeface="Open Sans"/>
              <a:cs typeface="Open Sans"/>
              <a:sym typeface="Open Sans"/>
            </a:endParaRPr>
          </a:p>
          <a:p>
            <a:pPr indent="-241300" lvl="0" marL="342900" marR="0" rtl="0" algn="l">
              <a:lnSpc>
                <a:spcPct val="100000"/>
              </a:lnSpc>
              <a:spcBef>
                <a:spcPts val="0"/>
              </a:spcBef>
              <a:spcAft>
                <a:spcPts val="0"/>
              </a:spcAft>
              <a:buClr>
                <a:schemeClr val="lt1"/>
              </a:buClr>
              <a:buSzPts val="1200"/>
              <a:buFont typeface="Open Sans"/>
              <a:buChar char="●"/>
            </a:pPr>
            <a:r>
              <a:rPr b="1" lang="en" sz="1200">
                <a:solidFill>
                  <a:schemeClr val="lt1"/>
                </a:solidFill>
                <a:latin typeface="Open Sans"/>
                <a:ea typeface="Open Sans"/>
                <a:cs typeface="Open Sans"/>
                <a:sym typeface="Open Sans"/>
              </a:rPr>
              <a:t>Opt-Out or Drop-Out?</a:t>
            </a:r>
            <a:r>
              <a:rPr lang="en" sz="1200">
                <a:solidFill>
                  <a:schemeClr val="lt1"/>
                </a:solidFill>
                <a:latin typeface="Open Sans"/>
                <a:ea typeface="Open Sans"/>
                <a:cs typeface="Open Sans"/>
                <a:sym typeface="Open Sans"/>
              </a:rPr>
              <a:t> Students can opt out of Inclusive Access, but doing so can block them from required coursework. </a:t>
            </a:r>
            <a:endParaRPr sz="12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600">
              <a:solidFill>
                <a:schemeClr val="lt1"/>
              </a:solidFill>
              <a:latin typeface="Open Sans"/>
              <a:ea typeface="Open Sans"/>
              <a:cs typeface="Open Sans"/>
              <a:sym typeface="Open Sans"/>
            </a:endParaRPr>
          </a:p>
          <a:p>
            <a:pPr indent="-241300" lvl="0" marL="342900" marR="0" rtl="0" algn="l">
              <a:lnSpc>
                <a:spcPct val="100000"/>
              </a:lnSpc>
              <a:spcBef>
                <a:spcPts val="0"/>
              </a:spcBef>
              <a:spcAft>
                <a:spcPts val="0"/>
              </a:spcAft>
              <a:buClr>
                <a:schemeClr val="lt1"/>
              </a:buClr>
              <a:buSzPts val="1200"/>
              <a:buFont typeface="Open Sans"/>
              <a:buChar char="●"/>
            </a:pPr>
            <a:r>
              <a:rPr b="1" lang="en" sz="1200">
                <a:solidFill>
                  <a:schemeClr val="lt1"/>
                </a:solidFill>
                <a:latin typeface="Open Sans"/>
                <a:ea typeface="Open Sans"/>
                <a:cs typeface="Open Sans"/>
                <a:sym typeface="Open Sans"/>
              </a:rPr>
              <a:t>Inclusive or Exclusive? </a:t>
            </a:r>
            <a:r>
              <a:rPr lang="en" sz="1200">
                <a:solidFill>
                  <a:schemeClr val="lt1"/>
                </a:solidFill>
                <a:latin typeface="Open Sans"/>
                <a:ea typeface="Open Sans"/>
                <a:cs typeface="Open Sans"/>
                <a:sym typeface="Open Sans"/>
              </a:rPr>
              <a:t>No matter what price of Inclusive Access content it, it is still unaffordable for some students. </a:t>
            </a:r>
            <a:endParaRPr sz="12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600">
              <a:solidFill>
                <a:schemeClr val="lt1"/>
              </a:solidFill>
              <a:latin typeface="Open Sans"/>
              <a:ea typeface="Open Sans"/>
              <a:cs typeface="Open Sans"/>
              <a:sym typeface="Open Sans"/>
            </a:endParaRPr>
          </a:p>
          <a:p>
            <a:pPr indent="-241300" lvl="0" marL="342900" marR="0" rtl="0" algn="l">
              <a:lnSpc>
                <a:spcPct val="100000"/>
              </a:lnSpc>
              <a:spcBef>
                <a:spcPts val="0"/>
              </a:spcBef>
              <a:spcAft>
                <a:spcPts val="0"/>
              </a:spcAft>
              <a:buClr>
                <a:schemeClr val="lt1"/>
              </a:buClr>
              <a:buSzPts val="1200"/>
              <a:buFont typeface="Open Sans"/>
              <a:buChar char="●"/>
            </a:pPr>
            <a:r>
              <a:rPr b="1" lang="en" sz="1200">
                <a:solidFill>
                  <a:schemeClr val="lt1"/>
                </a:solidFill>
                <a:latin typeface="Open Sans"/>
                <a:ea typeface="Open Sans"/>
                <a:cs typeface="Open Sans"/>
                <a:sym typeface="Open Sans"/>
              </a:rPr>
              <a:t>Retain or Just Rent?</a:t>
            </a:r>
            <a:r>
              <a:rPr lang="en" sz="1200">
                <a:solidFill>
                  <a:schemeClr val="lt1"/>
                </a:solidFill>
                <a:latin typeface="Open Sans"/>
                <a:ea typeface="Open Sans"/>
                <a:cs typeface="Open Sans"/>
                <a:sym typeface="Open Sans"/>
              </a:rPr>
              <a:t> Students never own Inclusive Access content - they usually rent it, sometimes for a higher price than a print rental. </a:t>
            </a:r>
            <a:endParaRPr sz="12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600">
              <a:solidFill>
                <a:schemeClr val="lt1"/>
              </a:solidFill>
              <a:latin typeface="Open Sans"/>
              <a:ea typeface="Open Sans"/>
              <a:cs typeface="Open Sans"/>
              <a:sym typeface="Open Sans"/>
            </a:endParaRPr>
          </a:p>
          <a:p>
            <a:pPr indent="-241300" lvl="0" marL="342900" marR="0" rtl="0" algn="l">
              <a:lnSpc>
                <a:spcPct val="100000"/>
              </a:lnSpc>
              <a:spcBef>
                <a:spcPts val="0"/>
              </a:spcBef>
              <a:spcAft>
                <a:spcPts val="0"/>
              </a:spcAft>
              <a:buClr>
                <a:schemeClr val="lt1"/>
              </a:buClr>
              <a:buSzPts val="1200"/>
              <a:buFont typeface="Open Sans"/>
              <a:buChar char="●"/>
            </a:pPr>
            <a:r>
              <a:rPr b="1" lang="en" sz="1200">
                <a:solidFill>
                  <a:schemeClr val="lt1"/>
                </a:solidFill>
                <a:latin typeface="Open Sans"/>
                <a:ea typeface="Open Sans"/>
                <a:cs typeface="Open Sans"/>
                <a:sym typeface="Open Sans"/>
              </a:rPr>
              <a:t>Supported or Stymied? </a:t>
            </a:r>
            <a:r>
              <a:rPr lang="en" sz="1200">
                <a:solidFill>
                  <a:schemeClr val="lt1"/>
                </a:solidFill>
                <a:latin typeface="Open Sans"/>
                <a:ea typeface="Open Sans"/>
                <a:cs typeface="Open Sans"/>
                <a:sym typeface="Open Sans"/>
              </a:rPr>
              <a:t>Inclusive Access can limit faculty’s freedom to choose materials that meet their students’ needs. </a:t>
            </a:r>
            <a:endParaRPr sz="12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600">
              <a:solidFill>
                <a:schemeClr val="lt1"/>
              </a:solidFill>
              <a:latin typeface="Open Sans"/>
              <a:ea typeface="Open Sans"/>
              <a:cs typeface="Open Sans"/>
              <a:sym typeface="Open Sans"/>
            </a:endParaRPr>
          </a:p>
          <a:p>
            <a:pPr indent="-241300" lvl="0" marL="342900" marR="0" rtl="0" algn="l">
              <a:lnSpc>
                <a:spcPct val="100000"/>
              </a:lnSpc>
              <a:spcBef>
                <a:spcPts val="0"/>
              </a:spcBef>
              <a:spcAft>
                <a:spcPts val="0"/>
              </a:spcAft>
              <a:buClr>
                <a:schemeClr val="lt1"/>
              </a:buClr>
              <a:buSzPts val="1200"/>
              <a:buFont typeface="Open Sans"/>
              <a:buChar char="●"/>
            </a:pPr>
            <a:r>
              <a:rPr b="1" lang="en" sz="1200">
                <a:solidFill>
                  <a:schemeClr val="lt1"/>
                </a:solidFill>
                <a:latin typeface="Open Sans"/>
                <a:ea typeface="Open Sans"/>
                <a:cs typeface="Open Sans"/>
                <a:sym typeface="Open Sans"/>
              </a:rPr>
              <a:t>Solution or Status Quo? </a:t>
            </a:r>
            <a:r>
              <a:rPr lang="en" sz="1200">
                <a:solidFill>
                  <a:schemeClr val="lt1"/>
                </a:solidFill>
                <a:latin typeface="Open Sans"/>
                <a:ea typeface="Open Sans"/>
                <a:cs typeface="Open Sans"/>
                <a:sym typeface="Open Sans"/>
              </a:rPr>
              <a:t>Peer-reviewed research found that Inclusive Access did not improve academic outcomes. </a:t>
            </a:r>
            <a:endParaRPr sz="1200">
              <a:solidFill>
                <a:schemeClr val="lt1"/>
              </a:solidFill>
              <a:latin typeface="Open Sans"/>
              <a:ea typeface="Open Sans"/>
              <a:cs typeface="Open Sans"/>
              <a:sym typeface="Open Sans"/>
            </a:endParaRPr>
          </a:p>
        </p:txBody>
      </p:sp>
      <p:sp>
        <p:nvSpPr>
          <p:cNvPr id="332" name="Google Shape;332;p50"/>
          <p:cNvSpPr txBox="1"/>
          <p:nvPr/>
        </p:nvSpPr>
        <p:spPr>
          <a:xfrm>
            <a:off x="1107075" y="4712600"/>
            <a:ext cx="43380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Open Sans"/>
                <a:ea typeface="Open Sans"/>
                <a:cs typeface="Open Sans"/>
                <a:sym typeface="Open Sans"/>
              </a:rPr>
              <a:t>Content provided by </a:t>
            </a:r>
            <a:r>
              <a:rPr lang="en" sz="800" u="sng">
                <a:solidFill>
                  <a:schemeClr val="lt1"/>
                </a:solidFill>
                <a:latin typeface="Open Sans"/>
                <a:ea typeface="Open Sans"/>
                <a:cs typeface="Open Sans"/>
                <a:sym typeface="Open Sans"/>
                <a:hlinkClick r:id="rId4">
                  <a:extLst>
                    <a:ext uri="{A12FA001-AC4F-418D-AE19-62706E023703}">
                      <ahyp:hlinkClr val="tx"/>
                    </a:ext>
                  </a:extLst>
                </a:hlinkClick>
              </a:rPr>
              <a:t>InclusiveAccess.org</a:t>
            </a:r>
            <a:r>
              <a:rPr lang="en" sz="800">
                <a:solidFill>
                  <a:schemeClr val="lt1"/>
                </a:solidFill>
                <a:latin typeface="Open Sans"/>
                <a:ea typeface="Open Sans"/>
                <a:cs typeface="Open Sans"/>
                <a:sym typeface="Open Sans"/>
              </a:rPr>
              <a:t> licensed under </a:t>
            </a:r>
            <a:r>
              <a:rPr lang="en" sz="800" u="sng">
                <a:solidFill>
                  <a:schemeClr val="lt1"/>
                </a:solidFill>
                <a:latin typeface="Open Sans"/>
                <a:ea typeface="Open Sans"/>
                <a:cs typeface="Open Sans"/>
                <a:sym typeface="Open Sans"/>
                <a:hlinkClick r:id="rId5">
                  <a:extLst>
                    <a:ext uri="{A12FA001-AC4F-418D-AE19-62706E023703}">
                      <ahyp:hlinkClr val="tx"/>
                    </a:ext>
                  </a:extLst>
                </a:hlinkClick>
              </a:rPr>
              <a:t>CC BY 4.0 </a:t>
            </a:r>
            <a:endParaRPr sz="80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29"/>
          <p:cNvSpPr txBox="1"/>
          <p:nvPr/>
        </p:nvSpPr>
        <p:spPr>
          <a:xfrm>
            <a:off x="1987750" y="1349425"/>
            <a:ext cx="6034500" cy="2788500"/>
          </a:xfrm>
          <a:prstGeom prst="rect">
            <a:avLst/>
          </a:prstGeom>
          <a:noFill/>
          <a:ln>
            <a:noFill/>
          </a:ln>
        </p:spPr>
        <p:txBody>
          <a:bodyPr anchorCtr="0" anchor="t" bIns="34275" lIns="68575" spcFirstLastPara="1" rIns="68575" wrap="square" tIns="34275">
            <a:noAutofit/>
          </a:bodyPr>
          <a:lstStyle/>
          <a:p>
            <a:pPr indent="0" lvl="0" marL="0" marR="0" rtl="0" algn="l">
              <a:lnSpc>
                <a:spcPct val="130000"/>
              </a:lnSpc>
              <a:spcBef>
                <a:spcPts val="1800"/>
              </a:spcBef>
              <a:spcAft>
                <a:spcPts val="0"/>
              </a:spcAft>
              <a:buClr>
                <a:schemeClr val="lt1"/>
              </a:buClr>
              <a:buSzPts val="2100"/>
              <a:buFont typeface="Arial"/>
              <a:buNone/>
            </a:pPr>
            <a:r>
              <a:rPr lang="en" sz="1900">
                <a:solidFill>
                  <a:schemeClr val="lt1"/>
                </a:solidFill>
                <a:latin typeface="Open Sans"/>
                <a:ea typeface="Open Sans"/>
                <a:cs typeface="Open Sans"/>
                <a:sym typeface="Open Sans"/>
              </a:rPr>
              <a:t>Open Educational Resources (OER) are free teaching and learning resources that have been shared under a copyright license that allows for reuse, redistribution, remixing, revision, and retention in perpetuity. OER can be lesson plans, full course modules, simulations, or any resource that helps students achieve their course learning objectives. </a:t>
            </a:r>
            <a:endParaRPr i="1" sz="17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pic>
        <p:nvPicPr>
          <p:cNvPr id="177" name="Google Shape;177;p30"/>
          <p:cNvPicPr preferRelativeResize="0"/>
          <p:nvPr/>
        </p:nvPicPr>
        <p:blipFill>
          <a:blip r:embed="rId3">
            <a:alphaModFix/>
          </a:blip>
          <a:stretch>
            <a:fillRect/>
          </a:stretch>
        </p:blipFill>
        <p:spPr>
          <a:xfrm>
            <a:off x="0" y="0"/>
            <a:ext cx="9144000" cy="51193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1"/>
          <p:cNvSpPr txBox="1"/>
          <p:nvPr>
            <p:ph type="title"/>
          </p:nvPr>
        </p:nvSpPr>
        <p:spPr>
          <a:xfrm>
            <a:off x="670551" y="617300"/>
            <a:ext cx="7706400" cy="540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5200"/>
              <a:buFont typeface="Open Sans"/>
              <a:buNone/>
            </a:pPr>
            <a:r>
              <a:rPr b="1" lang="en" sz="3200">
                <a:latin typeface="Oswald"/>
                <a:ea typeface="Oswald"/>
                <a:cs typeface="Oswald"/>
                <a:sym typeface="Oswald"/>
              </a:rPr>
              <a:t>INCLUSIVE/EQUITABLE ACCESS:</a:t>
            </a:r>
            <a:r>
              <a:rPr b="1" lang="en" sz="2700">
                <a:latin typeface="Oswald"/>
                <a:ea typeface="Oswald"/>
                <a:cs typeface="Oswald"/>
                <a:sym typeface="Oswald"/>
              </a:rPr>
              <a:t> Is it Really OER?</a:t>
            </a:r>
            <a:endParaRPr b="1" sz="2700">
              <a:latin typeface="Oswald"/>
              <a:ea typeface="Oswald"/>
              <a:cs typeface="Oswald"/>
              <a:sym typeface="Oswald"/>
            </a:endParaRPr>
          </a:p>
        </p:txBody>
      </p:sp>
      <p:sp>
        <p:nvSpPr>
          <p:cNvPr id="183" name="Google Shape;183;p31"/>
          <p:cNvSpPr txBox="1"/>
          <p:nvPr/>
        </p:nvSpPr>
        <p:spPr>
          <a:xfrm>
            <a:off x="681900" y="1480200"/>
            <a:ext cx="7780200" cy="661800"/>
          </a:xfrm>
          <a:prstGeom prst="rect">
            <a:avLst/>
          </a:prstGeom>
          <a:noFill/>
          <a:ln cap="flat" cmpd="sng" w="9525">
            <a:solidFill>
              <a:schemeClr val="lt1"/>
            </a:solidFill>
            <a:prstDash val="solid"/>
            <a:round/>
            <a:headEnd len="sm" w="sm" type="none"/>
            <a:tailEnd len="sm" w="sm" type="none"/>
          </a:ln>
        </p:spPr>
        <p:txBody>
          <a:bodyPr anchorCtr="0" anchor="t" bIns="68575" lIns="68575" spcFirstLastPara="1" rIns="68575" wrap="square" tIns="68575">
            <a:spAutoFit/>
          </a:bodyPr>
          <a:lstStyle/>
          <a:p>
            <a:pPr indent="-273050" lvl="0" marL="342900" marR="0" rtl="0" algn="l">
              <a:lnSpc>
                <a:spcPct val="100000"/>
              </a:lnSpc>
              <a:spcBef>
                <a:spcPts val="0"/>
              </a:spcBef>
              <a:spcAft>
                <a:spcPts val="0"/>
              </a:spcAft>
              <a:buClr>
                <a:schemeClr val="lt1"/>
              </a:buClr>
              <a:buSzPts val="1700"/>
              <a:buFont typeface="Open Sans"/>
              <a:buChar char="●"/>
            </a:pPr>
            <a:r>
              <a:rPr lang="en" sz="1700">
                <a:solidFill>
                  <a:schemeClr val="lt1"/>
                </a:solidFill>
                <a:latin typeface="Open Sans"/>
                <a:ea typeface="Open Sans"/>
                <a:cs typeface="Open Sans"/>
                <a:sym typeface="Open Sans"/>
              </a:rPr>
              <a:t>Inclusive Access is a textbook sales model that adds the cost of digital course content into students’ tuition and fees. </a:t>
            </a:r>
            <a:endParaRPr b="0" i="0" sz="1700" u="none" cap="none" strike="noStrike">
              <a:solidFill>
                <a:schemeClr val="lt1"/>
              </a:solidFill>
              <a:latin typeface="Open Sans"/>
              <a:ea typeface="Open Sans"/>
              <a:cs typeface="Open Sans"/>
              <a:sym typeface="Open Sans"/>
            </a:endParaRPr>
          </a:p>
        </p:txBody>
      </p:sp>
      <p:sp>
        <p:nvSpPr>
          <p:cNvPr id="184" name="Google Shape;184;p31"/>
          <p:cNvSpPr txBox="1"/>
          <p:nvPr/>
        </p:nvSpPr>
        <p:spPr>
          <a:xfrm>
            <a:off x="670550" y="2255325"/>
            <a:ext cx="3552300" cy="20889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Flat-Fee Model</a:t>
            </a:r>
            <a:endParaRPr b="1">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Under a Flat-Fee Inclusive Access model, students are charged a fixed cost based on the number of units or credit hours, regardless of the cost of </a:t>
            </a:r>
            <a:r>
              <a:rPr lang="en">
                <a:solidFill>
                  <a:schemeClr val="lt1"/>
                </a:solidFill>
                <a:latin typeface="Open Sans"/>
                <a:ea typeface="Open Sans"/>
                <a:cs typeface="Open Sans"/>
                <a:sym typeface="Open Sans"/>
              </a:rPr>
              <a:t>their</a:t>
            </a:r>
            <a:r>
              <a:rPr lang="en">
                <a:solidFill>
                  <a:schemeClr val="lt1"/>
                </a:solidFill>
                <a:latin typeface="Open Sans"/>
                <a:ea typeface="Open Sans"/>
                <a:cs typeface="Open Sans"/>
                <a:sym typeface="Open Sans"/>
              </a:rPr>
              <a:t> exact </a:t>
            </a:r>
            <a:r>
              <a:rPr lang="en">
                <a:solidFill>
                  <a:schemeClr val="lt1"/>
                </a:solidFill>
                <a:latin typeface="Open Sans"/>
                <a:ea typeface="Open Sans"/>
                <a:cs typeface="Open Sans"/>
                <a:sym typeface="Open Sans"/>
              </a:rPr>
              <a:t>materials</a:t>
            </a:r>
            <a:r>
              <a:rPr lang="en">
                <a:solidFill>
                  <a:schemeClr val="lt1"/>
                </a:solidFill>
                <a:latin typeface="Open Sans"/>
                <a:ea typeface="Open Sans"/>
                <a:cs typeface="Open Sans"/>
                <a:sym typeface="Open Sans"/>
              </a:rPr>
              <a:t>. Brand names include “First Day Complete” and “Equitable Access”. </a:t>
            </a:r>
            <a:endParaRPr>
              <a:solidFill>
                <a:schemeClr val="lt1"/>
              </a:solidFill>
              <a:latin typeface="Open Sans"/>
              <a:ea typeface="Open Sans"/>
              <a:cs typeface="Open Sans"/>
              <a:sym typeface="Open Sans"/>
            </a:endParaRPr>
          </a:p>
        </p:txBody>
      </p:sp>
      <p:sp>
        <p:nvSpPr>
          <p:cNvPr id="185" name="Google Shape;185;p31"/>
          <p:cNvSpPr txBox="1"/>
          <p:nvPr/>
        </p:nvSpPr>
        <p:spPr>
          <a:xfrm>
            <a:off x="4763750" y="2238075"/>
            <a:ext cx="3613200" cy="20889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Course-by-Course Model </a:t>
            </a:r>
            <a:endParaRPr b="1">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Under the Course-by-Course Inclusive Access model, </a:t>
            </a:r>
            <a:r>
              <a:rPr lang="en">
                <a:solidFill>
                  <a:schemeClr val="lt1"/>
                </a:solidFill>
                <a:latin typeface="Open Sans"/>
                <a:ea typeface="Open Sans"/>
                <a:cs typeface="Open Sans"/>
                <a:sym typeface="Open Sans"/>
              </a:rPr>
              <a:t>students</a:t>
            </a:r>
            <a:r>
              <a:rPr lang="en">
                <a:solidFill>
                  <a:schemeClr val="lt1"/>
                </a:solidFill>
                <a:latin typeface="Open Sans"/>
                <a:ea typeface="Open Sans"/>
                <a:cs typeface="Open Sans"/>
                <a:sym typeface="Open Sans"/>
              </a:rPr>
              <a:t> participating in courses are billed for the cost of their assigned </a:t>
            </a:r>
            <a:r>
              <a:rPr lang="en">
                <a:solidFill>
                  <a:schemeClr val="lt1"/>
                </a:solidFill>
                <a:latin typeface="Open Sans"/>
                <a:ea typeface="Open Sans"/>
                <a:cs typeface="Open Sans"/>
                <a:sym typeface="Open Sans"/>
              </a:rPr>
              <a:t>materials</a:t>
            </a:r>
            <a:r>
              <a:rPr lang="en">
                <a:solidFill>
                  <a:schemeClr val="lt1"/>
                </a:solidFill>
                <a:latin typeface="Open Sans"/>
                <a:ea typeface="Open Sans"/>
                <a:cs typeface="Open Sans"/>
                <a:sym typeface="Open Sans"/>
              </a:rPr>
              <a:t>. Prices are set by </a:t>
            </a:r>
            <a:r>
              <a:rPr lang="en">
                <a:solidFill>
                  <a:schemeClr val="lt1"/>
                </a:solidFill>
                <a:latin typeface="Open Sans"/>
                <a:ea typeface="Open Sans"/>
                <a:cs typeface="Open Sans"/>
                <a:sym typeface="Open Sans"/>
              </a:rPr>
              <a:t>publishers</a:t>
            </a:r>
            <a:r>
              <a:rPr lang="en">
                <a:solidFill>
                  <a:schemeClr val="lt1"/>
                </a:solidFill>
                <a:latin typeface="Open Sans"/>
                <a:ea typeface="Open Sans"/>
                <a:cs typeface="Open Sans"/>
                <a:sym typeface="Open Sans"/>
              </a:rPr>
              <a:t> or vendors and opt-out may be available on a course-by-course basis.</a:t>
            </a:r>
            <a:r>
              <a:rPr lang="en">
                <a:latin typeface="Open Sans"/>
                <a:ea typeface="Open Sans"/>
                <a:cs typeface="Open Sans"/>
                <a:sym typeface="Open Sans"/>
              </a:rPr>
              <a:t> </a:t>
            </a:r>
            <a:endParaRPr>
              <a:latin typeface="Open Sans"/>
              <a:ea typeface="Open Sans"/>
              <a:cs typeface="Open Sans"/>
              <a:sym typeface="Open Sans"/>
            </a:endParaRPr>
          </a:p>
        </p:txBody>
      </p:sp>
      <p:sp>
        <p:nvSpPr>
          <p:cNvPr id="186" name="Google Shape;186;p31"/>
          <p:cNvSpPr txBox="1"/>
          <p:nvPr/>
        </p:nvSpPr>
        <p:spPr>
          <a:xfrm>
            <a:off x="714700" y="4625700"/>
            <a:ext cx="43380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Open Sans"/>
                <a:ea typeface="Open Sans"/>
                <a:cs typeface="Open Sans"/>
                <a:sym typeface="Open Sans"/>
              </a:rPr>
              <a:t>Content provided by </a:t>
            </a:r>
            <a:r>
              <a:rPr lang="en" sz="800" u="sng">
                <a:solidFill>
                  <a:schemeClr val="lt1"/>
                </a:solidFill>
                <a:latin typeface="Open Sans"/>
                <a:ea typeface="Open Sans"/>
                <a:cs typeface="Open Sans"/>
                <a:sym typeface="Open Sans"/>
                <a:hlinkClick r:id="rId4">
                  <a:extLst>
                    <a:ext uri="{A12FA001-AC4F-418D-AE19-62706E023703}">
                      <ahyp:hlinkClr val="tx"/>
                    </a:ext>
                  </a:extLst>
                </a:hlinkClick>
              </a:rPr>
              <a:t>InclusiveAccess.org</a:t>
            </a:r>
            <a:r>
              <a:rPr lang="en" sz="800">
                <a:solidFill>
                  <a:schemeClr val="lt1"/>
                </a:solidFill>
                <a:latin typeface="Open Sans"/>
                <a:ea typeface="Open Sans"/>
                <a:cs typeface="Open Sans"/>
                <a:sym typeface="Open Sans"/>
              </a:rPr>
              <a:t> licensed under </a:t>
            </a:r>
            <a:r>
              <a:rPr lang="en" sz="800" u="sng">
                <a:solidFill>
                  <a:schemeClr val="lt1"/>
                </a:solidFill>
                <a:latin typeface="Open Sans"/>
                <a:ea typeface="Open Sans"/>
                <a:cs typeface="Open Sans"/>
                <a:sym typeface="Open Sans"/>
                <a:hlinkClick r:id="rId5">
                  <a:extLst>
                    <a:ext uri="{A12FA001-AC4F-418D-AE19-62706E023703}">
                      <ahyp:hlinkClr val="tx"/>
                    </a:ext>
                  </a:extLst>
                </a:hlinkClick>
              </a:rPr>
              <a:t>CC BY 4.0 </a:t>
            </a:r>
            <a:endParaRPr sz="80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0" name="Shape 190"/>
        <p:cNvGrpSpPr/>
        <p:nvPr/>
      </p:nvGrpSpPr>
      <p:grpSpPr>
        <a:xfrm>
          <a:off x="0" y="0"/>
          <a:ext cx="0" cy="0"/>
          <a:chOff x="0" y="0"/>
          <a:chExt cx="0" cy="0"/>
        </a:xfrm>
      </p:grpSpPr>
      <p:pic>
        <p:nvPicPr>
          <p:cNvPr descr="A close-up of a paper&#10;&#10;Description automatically generated" id="191" name="Google Shape;191;p32"/>
          <p:cNvPicPr preferRelativeResize="0"/>
          <p:nvPr/>
        </p:nvPicPr>
        <p:blipFill>
          <a:blip r:embed="rId3">
            <a:alphaModFix/>
          </a:blip>
          <a:stretch>
            <a:fillRect/>
          </a:stretch>
        </p:blipFill>
        <p:spPr>
          <a:xfrm>
            <a:off x="4844300" y="1462750"/>
            <a:ext cx="4076700" cy="2333625"/>
          </a:xfrm>
          <a:prstGeom prst="rect">
            <a:avLst/>
          </a:prstGeom>
          <a:noFill/>
          <a:ln cap="flat" cmpd="sng" w="9525">
            <a:solidFill>
              <a:schemeClr val="accent4"/>
            </a:solidFill>
            <a:prstDash val="solid"/>
            <a:round/>
            <a:headEnd len="sm" w="sm" type="none"/>
            <a:tailEnd len="sm" w="sm" type="none"/>
          </a:ln>
        </p:spPr>
      </p:pic>
      <p:pic>
        <p:nvPicPr>
          <p:cNvPr descr="A screenshot of a book&#10;&#10;Description automatically generated" id="192" name="Google Shape;192;p32"/>
          <p:cNvPicPr preferRelativeResize="0"/>
          <p:nvPr/>
        </p:nvPicPr>
        <p:blipFill>
          <a:blip r:embed="rId4">
            <a:alphaModFix/>
          </a:blip>
          <a:stretch>
            <a:fillRect/>
          </a:stretch>
        </p:blipFill>
        <p:spPr>
          <a:xfrm>
            <a:off x="543200" y="252125"/>
            <a:ext cx="4533900" cy="2562225"/>
          </a:xfrm>
          <a:prstGeom prst="rect">
            <a:avLst/>
          </a:prstGeom>
          <a:noFill/>
          <a:ln cap="flat" cmpd="sng" w="9525">
            <a:solidFill>
              <a:schemeClr val="accent2"/>
            </a:solidFill>
            <a:prstDash val="solid"/>
            <a:round/>
            <a:headEnd len="sm" w="sm" type="none"/>
            <a:tailEnd len="sm" w="sm" type="none"/>
          </a:ln>
        </p:spPr>
      </p:pic>
      <p:pic>
        <p:nvPicPr>
          <p:cNvPr descr="A screenshot of a computer screen&#10;&#10;Description automatically generated" id="193" name="Google Shape;193;p32"/>
          <p:cNvPicPr preferRelativeResize="0"/>
          <p:nvPr/>
        </p:nvPicPr>
        <p:blipFill>
          <a:blip r:embed="rId5">
            <a:alphaModFix/>
          </a:blip>
          <a:stretch>
            <a:fillRect/>
          </a:stretch>
        </p:blipFill>
        <p:spPr>
          <a:xfrm>
            <a:off x="681875" y="2661950"/>
            <a:ext cx="4076700" cy="2200275"/>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nvSpPr>
        <p:spPr>
          <a:xfrm>
            <a:off x="100" y="0"/>
            <a:ext cx="9144000" cy="52623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accent3"/>
              </a:buClr>
              <a:buSzPts val="3300"/>
              <a:buFont typeface="Open Sans"/>
              <a:buNone/>
            </a:pPr>
            <a:r>
              <a:rPr b="1" lang="en" sz="9600">
                <a:solidFill>
                  <a:schemeClr val="accent3"/>
                </a:solidFill>
                <a:latin typeface="Oswald"/>
                <a:ea typeface="Oswald"/>
                <a:cs typeface="Oswald"/>
                <a:sym typeface="Oswald"/>
              </a:rPr>
              <a:t>WHY DOES </a:t>
            </a:r>
            <a:endParaRPr b="1" sz="9600">
              <a:solidFill>
                <a:schemeClr val="accent3"/>
              </a:solidFill>
              <a:latin typeface="Oswald"/>
              <a:ea typeface="Oswald"/>
              <a:cs typeface="Oswald"/>
              <a:sym typeface="Oswald"/>
            </a:endParaRPr>
          </a:p>
          <a:p>
            <a:pPr indent="0" lvl="0" marL="0" marR="0" rtl="0" algn="ctr">
              <a:lnSpc>
                <a:spcPct val="90000"/>
              </a:lnSpc>
              <a:spcBef>
                <a:spcPts val="0"/>
              </a:spcBef>
              <a:spcAft>
                <a:spcPts val="0"/>
              </a:spcAft>
              <a:buClr>
                <a:schemeClr val="accent3"/>
              </a:buClr>
              <a:buSzPts val="3300"/>
              <a:buFont typeface="Open Sans"/>
              <a:buNone/>
            </a:pPr>
            <a:r>
              <a:rPr b="1" lang="en" sz="9600">
                <a:solidFill>
                  <a:schemeClr val="accent2"/>
                </a:solidFill>
                <a:latin typeface="Oswald"/>
                <a:ea typeface="Oswald"/>
                <a:cs typeface="Oswald"/>
                <a:sym typeface="Oswald"/>
              </a:rPr>
              <a:t>OER</a:t>
            </a:r>
            <a:r>
              <a:rPr b="1" lang="en" sz="9600">
                <a:solidFill>
                  <a:schemeClr val="accent3"/>
                </a:solidFill>
                <a:latin typeface="Oswald"/>
                <a:ea typeface="Oswald"/>
                <a:cs typeface="Oswald"/>
                <a:sym typeface="Oswald"/>
              </a:rPr>
              <a:t> MATTER?</a:t>
            </a:r>
            <a:endParaRPr sz="9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2" name="Shape 202"/>
        <p:cNvGrpSpPr/>
        <p:nvPr/>
      </p:nvGrpSpPr>
      <p:grpSpPr>
        <a:xfrm>
          <a:off x="0" y="0"/>
          <a:ext cx="0" cy="0"/>
          <a:chOff x="0" y="0"/>
          <a:chExt cx="0" cy="0"/>
        </a:xfrm>
      </p:grpSpPr>
      <p:pic>
        <p:nvPicPr>
          <p:cNvPr id="203" name="Google Shape;203;p34"/>
          <p:cNvPicPr preferRelativeResize="0"/>
          <p:nvPr/>
        </p:nvPicPr>
        <p:blipFill>
          <a:blip r:embed="rId3">
            <a:alphaModFix/>
          </a:blip>
          <a:stretch>
            <a:fillRect/>
          </a:stretch>
        </p:blipFill>
        <p:spPr>
          <a:xfrm>
            <a:off x="586900" y="700075"/>
            <a:ext cx="8404700" cy="3714000"/>
          </a:xfrm>
          <a:prstGeom prst="rect">
            <a:avLst/>
          </a:prstGeom>
          <a:noFill/>
          <a:ln>
            <a:noFill/>
          </a:ln>
        </p:spPr>
      </p:pic>
      <p:sp>
        <p:nvSpPr>
          <p:cNvPr id="204" name="Google Shape;204;p34"/>
          <p:cNvSpPr txBox="1"/>
          <p:nvPr/>
        </p:nvSpPr>
        <p:spPr>
          <a:xfrm>
            <a:off x="510650" y="4414075"/>
            <a:ext cx="8404800" cy="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lt1"/>
                </a:solidFill>
                <a:latin typeface="Open Sans"/>
                <a:ea typeface="Open Sans"/>
                <a:cs typeface="Open Sans"/>
                <a:sym typeface="Open Sans"/>
              </a:rPr>
              <a:t>Source: Watson, C. E., &amp; Rush-Marlowe, R. (2023). Making the case for open educational resources. American Association of Colleges and Universities (AAC&amp;U).</a:t>
            </a:r>
            <a:endParaRPr sz="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8" name="Shape 208"/>
        <p:cNvGrpSpPr/>
        <p:nvPr/>
      </p:nvGrpSpPr>
      <p:grpSpPr>
        <a:xfrm>
          <a:off x="0" y="0"/>
          <a:ext cx="0" cy="0"/>
          <a:chOff x="0" y="0"/>
          <a:chExt cx="0" cy="0"/>
        </a:xfrm>
      </p:grpSpPr>
      <p:pic>
        <p:nvPicPr>
          <p:cNvPr id="209" name="Google Shape;209;p35"/>
          <p:cNvPicPr preferRelativeResize="0"/>
          <p:nvPr/>
        </p:nvPicPr>
        <p:blipFill>
          <a:blip r:embed="rId3">
            <a:alphaModFix/>
          </a:blip>
          <a:stretch>
            <a:fillRect/>
          </a:stretch>
        </p:blipFill>
        <p:spPr>
          <a:xfrm>
            <a:off x="931150" y="228600"/>
            <a:ext cx="7111921" cy="4628999"/>
          </a:xfrm>
          <a:prstGeom prst="rect">
            <a:avLst/>
          </a:prstGeom>
          <a:noFill/>
          <a:ln>
            <a:noFill/>
          </a:ln>
        </p:spPr>
      </p:pic>
      <p:sp>
        <p:nvSpPr>
          <p:cNvPr id="210" name="Google Shape;210;p35"/>
          <p:cNvSpPr txBox="1"/>
          <p:nvPr/>
        </p:nvSpPr>
        <p:spPr>
          <a:xfrm>
            <a:off x="815400" y="4781400"/>
            <a:ext cx="8404800" cy="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Open Sans"/>
                <a:ea typeface="Open Sans"/>
                <a:cs typeface="Open Sans"/>
                <a:sym typeface="Open Sans"/>
              </a:rPr>
              <a:t>Source: Watson, C. E., &amp; Rush-Marlowe, R. (2023). Making the case for open educational resources. American Association of Colleges and Universities (AAC&amp;U).</a:t>
            </a:r>
            <a:endParaRPr sz="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WICHE colors">
      <a:dk1>
        <a:srgbClr val="000000"/>
      </a:dk1>
      <a:lt1>
        <a:srgbClr val="FFFFFF"/>
      </a:lt1>
      <a:dk2>
        <a:srgbClr val="7B848A"/>
      </a:dk2>
      <a:lt2>
        <a:srgbClr val="D4D6D7"/>
      </a:lt2>
      <a:accent1>
        <a:srgbClr val="005CA6"/>
      </a:accent1>
      <a:accent2>
        <a:srgbClr val="0098D6"/>
      </a:accent2>
      <a:accent3>
        <a:srgbClr val="0A3A5F"/>
      </a:accent3>
      <a:accent4>
        <a:srgbClr val="FFC000"/>
      </a:accent4>
      <a:accent5>
        <a:srgbClr val="DB1E35"/>
      </a:accent5>
      <a:accent6>
        <a:srgbClr val="009778"/>
      </a:accent6>
      <a:hlink>
        <a:srgbClr val="0098D6"/>
      </a:hlink>
      <a:folHlink>
        <a:srgbClr val="0098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