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81" r:id="rId6"/>
    <p:sldId id="282" r:id="rId7"/>
    <p:sldId id="266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7010400" cy="92964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Condensed Condensed" panose="020B060402020202020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Oswald" panose="00000500000000000000" pitchFamily="2" charset="0"/>
      <p:regular r:id="rId30"/>
      <p:bold r:id="rId31"/>
    </p:embeddedFont>
    <p:embeddedFont>
      <p:font typeface="Oswald Light" panose="00000400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FC2"/>
    <a:srgbClr val="705D2B"/>
    <a:srgbClr val="4B7A6D"/>
    <a:srgbClr val="212121"/>
    <a:srgbClr val="F6BA30"/>
    <a:srgbClr val="F7A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1"/>
    <p:restoredTop sz="96327"/>
  </p:normalViewPr>
  <p:slideViewPr>
    <p:cSldViewPr snapToGrid="0">
      <p:cViewPr>
        <p:scale>
          <a:sx n="82" d="100"/>
          <a:sy n="82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A35E29-326F-2E40-BE6A-E9A4044905B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6D92F3-4710-994D-A77E-DEC2D887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401A-57D4-4168-24C7-827A57DB4B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79" y="2028825"/>
            <a:ext cx="8075295" cy="1828800"/>
          </a:xfrm>
        </p:spPr>
        <p:txBody>
          <a:bodyPr anchor="t"/>
          <a:lstStyle>
            <a:lvl1pPr algn="l">
              <a:defRPr sz="6000" b="0">
                <a:solidFill>
                  <a:schemeClr val="accent3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2287B-D4A4-8E90-7B75-20C22BECD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8" y="3857625"/>
            <a:ext cx="587044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0" i="0">
                <a:solidFill>
                  <a:schemeClr val="accent3"/>
                </a:solidFill>
                <a:latin typeface="Oswald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0C14C-36F6-B27A-5D80-239488520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" y="457200"/>
            <a:ext cx="3657600" cy="10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FDC4-79A8-2480-3A04-1CDF1F25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DB73-3787-A397-2EC5-C4170632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A31E6-0A45-9EE6-9CD2-A4D86BFC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5787E4-F8F6-3594-188C-A6BE37CCBC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1296617"/>
            <a:ext cx="6169024" cy="4800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F7653F-1168-8C2C-DF81-025AC9B09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6618"/>
            <a:ext cx="3932237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9E0132-6D21-77E5-F203-8549A96E45E2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D3BD0DC1-E587-219B-912A-AAA144229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14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62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9134-CC12-66C5-5428-ADC555D82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070C7-AF9F-160F-E4AC-827FC5CD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E1475-40EC-D3BA-674F-F3BCCDC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B2ABD-7659-5DF8-2C59-7622AE80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8D8760-9517-6401-E860-370BFF7DF128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2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9134-CC12-66C5-5428-ADC555D82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070C7-AF9F-160F-E4AC-827FC5CD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E1475-40EC-D3BA-674F-F3BCCDC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B2ABD-7659-5DF8-2C59-7622AE80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273950-7E3A-6F8B-AA56-DCCAE5907749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4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D5108-AD35-880C-64E0-AD17E470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92F54-EE4B-D609-9F29-5DE98692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69E60-CBE0-EB7F-F767-B99BA6FB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19145-D5BF-3811-5756-E4E5614101F6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1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D5108-AD35-880C-64E0-AD17E470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92F54-EE4B-D609-9F29-5DE98692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69E60-CBE0-EB7F-F767-B99BA6FB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B6C6FE-0F0F-DD60-B54C-E79A2EF4103A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3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401A-57D4-4168-24C7-827A57DB4B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79" y="2028825"/>
            <a:ext cx="8075295" cy="1828800"/>
          </a:xfrm>
        </p:spPr>
        <p:txBody>
          <a:bodyPr anchor="t"/>
          <a:lstStyle>
            <a:lvl1pPr algn="l">
              <a:defRPr sz="6000" b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2287B-D4A4-8E90-7B75-20C22BECD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8" y="3857625"/>
            <a:ext cx="587044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Oswald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C91D0-D308-9966-286C-72C3285BE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78" y="457200"/>
            <a:ext cx="3657600" cy="10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F440-344A-D257-8250-F2B4BB781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599" cy="914400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B5F0-33B0-0E8A-EF04-1FD9B2E9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813"/>
            <a:ext cx="10515599" cy="4800600"/>
          </a:xfrm>
          <a:prstGeom prst="rect">
            <a:avLst/>
          </a:prstGeom>
        </p:spPr>
        <p:txBody>
          <a:bodyPr/>
          <a:lstStyle>
            <a:lvl1pPr marL="465138" indent="-465138">
              <a:lnSpc>
                <a:spcPct val="100000"/>
              </a:lnSpc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A723-870B-4008-87DC-38140FEA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F39B-094B-81FC-0830-E20D8316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93A9-4111-A757-836F-E97450DB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72C44F-0B8A-C6FE-584B-004A5485C602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50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F440-344A-D257-8250-F2B4BB781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599" cy="9144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B5F0-33B0-0E8A-EF04-1FD9B2E9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813"/>
            <a:ext cx="10515599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A723-870B-4008-87DC-38140FEA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F39B-094B-81FC-0830-E20D8316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93A9-4111-A757-836F-E97450DB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C02179-C50A-5AEA-8363-B39AD228D9C4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8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FDD4-CD67-7EBF-2808-E63A2F33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5930-0D05-E511-0663-92961D12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73BD-D132-BA60-96E4-C7D3EC61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D74F7-EB99-DC9C-9921-A6BC46B0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DE09EA-9247-FB6D-F22D-54A3EF77F5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7813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139438-F2DD-D004-50DE-478B2E17DD2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1302397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FB7BC3-16ED-1A3C-1A5D-6768CD719131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5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FDD4-CD67-7EBF-2808-E63A2F33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5930-0D05-E511-0663-92961D12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73BD-D132-BA60-96E4-C7D3EC61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D74F7-EB99-DC9C-9921-A6BC46B0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5D2C5-8B97-BC08-26AF-B975EC58DD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7813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E6AF74-4611-4BB6-057F-1498ECB6D22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1297813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F3FD3-0E76-F7CD-E5E0-6EE240D49D7D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1861-174E-32C7-31B5-DB81DC0AB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14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5066-1101-21C0-B459-DFA859983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781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7582-5ECE-ACE9-DDB5-D0B3C503B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781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DD5E8-8A73-8C26-70C0-385872D1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41882-2EC2-6A9B-3FDC-D3618122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9ED04-8FFF-1C86-4111-E9ADBD9E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651D8C-ABB9-5B7E-F712-6A6BCCDBB9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142807"/>
            <a:ext cx="5157787" cy="403695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B594B8-0567-A431-16E9-E824624C69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2144597"/>
            <a:ext cx="5181599" cy="403695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D609CE-6A00-CF87-0BCF-CB829BB3F4AE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5066-1101-21C0-B459-DFA859983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6617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7582-5ECE-ACE9-DDB5-D0B3C503B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6617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DD5E8-8A73-8C26-70C0-385872D1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41882-2EC2-6A9B-3FDC-D3618122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9ED04-8FFF-1C86-4111-E9ADBD9E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66824F-DDED-53F1-3D8B-FBE67BABD12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1" y="2137621"/>
            <a:ext cx="5181600" cy="4039342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18105B-A896-B2C1-B4A3-02B541CEF1F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72199" y="2137621"/>
            <a:ext cx="5181600" cy="4039342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124E1E-DFAA-ECF1-EC96-D730C5EB0887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ADE6AC7-1DE5-E022-2F39-6891B6894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599" cy="9144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9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FDC4-79A8-2480-3A04-1CDF1F25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DB73-3787-A397-2EC5-C4170632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A31E6-0A45-9EE6-9CD2-A4D86BFC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F30EAB-5BE8-4BA4-BD99-5790A2A194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1296618"/>
            <a:ext cx="6169024" cy="4800600"/>
          </a:xfrm>
          <a:prstGeom prst="rect">
            <a:avLst/>
          </a:prstGeom>
        </p:spPr>
        <p:txBody>
          <a:bodyPr/>
          <a:lstStyle>
            <a:lvl1pPr marL="465138" indent="-465138"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5545-0293-697B-EFD5-6BDCA05731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6618"/>
            <a:ext cx="3932237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E56B1E-F502-2A82-CC45-F92E2B5A0EA1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CDFD969-A3D8-2152-4119-BCAEBB4A7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14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AF186-387D-B6C8-76D1-02143FBA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E1BDC-4F6E-2043-B315-5FD76E5C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7813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F91A2-BE87-BC6D-1D3D-29B0C962F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5793-CAFC-6147-9122-6B8BC8AEC0D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97EE-A9BD-4860-E9B7-C0A13BA98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1E7A8-547E-C521-4E12-ED3E2BE06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2" r:id="rId5"/>
    <p:sldLayoutId id="2147483663" r:id="rId6"/>
    <p:sldLayoutId id="2147483653" r:id="rId7"/>
    <p:sldLayoutId id="2147483664" r:id="rId8"/>
    <p:sldLayoutId id="2147483656" r:id="rId9"/>
    <p:sldLayoutId id="2147483666" r:id="rId10"/>
    <p:sldLayoutId id="2147483654" r:id="rId11"/>
    <p:sldLayoutId id="2147483661" r:id="rId12"/>
    <p:sldLayoutId id="2147483655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iche.edu/tuition-savings/wue/wue-savings-finder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iche.edu/resources/wue-handout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-sap@wiche.edu" TargetMode="External"/><Relationship Id="rId2" Type="http://schemas.openxmlformats.org/officeDocument/2006/relationships/hyperlink" Target="https://www.wiche.edu/tuition-savings/wue/wue-savings-finde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wiche.edu/resources/wue-savings-chart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che.edu/tuition-savings/wue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E391-1558-A1A9-5994-89763728A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Save on Tuition with WUE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5839E-4EE9-045C-411D-B21358738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7" y="3857625"/>
            <a:ext cx="6447997" cy="1828800"/>
          </a:xfrm>
        </p:spPr>
        <p:txBody>
          <a:bodyPr/>
          <a:lstStyle/>
          <a:p>
            <a:r>
              <a:rPr lang="en-US" dirty="0"/>
              <a:t>Discover your options in the West!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D89BF-B083-C3FD-A765-6230580B75A2}"/>
              </a:ext>
            </a:extLst>
          </p:cNvPr>
          <p:cNvSpPr txBox="1"/>
          <p:nvPr/>
        </p:nvSpPr>
        <p:spPr>
          <a:xfrm>
            <a:off x="277270" y="6441472"/>
            <a:ext cx="309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</a:rPr>
              <a:t>Updated </a:t>
            </a:r>
            <a:r>
              <a:rPr lang="en-US" i="1" dirty="0">
                <a:solidFill>
                  <a:schemeClr val="accent2"/>
                </a:solidFill>
              </a:rPr>
              <a:t>September</a:t>
            </a:r>
            <a:r>
              <a:rPr lang="en-US" sz="1800" i="1" dirty="0">
                <a:solidFill>
                  <a:schemeClr val="accent2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3926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WUE SCHOOLS?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51CE1-6D36-31FD-15B2-9669B0393B2E}"/>
              </a:ext>
            </a:extLst>
          </p:cNvPr>
          <p:cNvSpPr txBox="1">
            <a:spLocks/>
          </p:cNvSpPr>
          <p:nvPr/>
        </p:nvSpPr>
        <p:spPr>
          <a:xfrm>
            <a:off x="838201" y="1418777"/>
            <a:ext cx="2748608" cy="4657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/>
              <a:t>Our 170 two- and four-year schools are located throughout the WICHE region.</a:t>
            </a:r>
          </a:p>
        </p:txBody>
      </p:sp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624248A-7FA5-91DB-7B91-F56DAE29B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467" y="1077540"/>
            <a:ext cx="7772400" cy="4702919"/>
          </a:xfrm>
          <a:prstGeom prst="rect">
            <a:avLst/>
          </a:prstGeom>
          <a:effectLst>
            <a:reflection blurRad="6350" stA="15000" endPos="2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0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WUE SAVINGS FINDER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BE0436-50F0-93CA-A53D-94B25AA02C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684249"/>
            <a:ext cx="4388628" cy="43090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Use the WUE Savings Finder for the complete list of WUE schools and their eligible majors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>
                <a:solidFill>
                  <a:schemeClr val="tx1"/>
                </a:solidFill>
              </a:rPr>
              <a:t>Visit </a:t>
            </a:r>
            <a:r>
              <a:rPr lang="en-US" sz="2000" b="0" dirty="0">
                <a:solidFill>
                  <a:schemeClr val="tx1"/>
                </a:solidFill>
                <a:hlinkClick r:id="rId2"/>
              </a:rPr>
              <a:t>wiche.edu/tuition-savings/wue/wue-savings-finder</a:t>
            </a:r>
            <a:r>
              <a:rPr lang="en-US" sz="2000" b="0" dirty="0">
                <a:solidFill>
                  <a:schemeClr val="tx1"/>
                </a:solidFill>
              </a:rPr>
              <a:t>.</a:t>
            </a:r>
            <a:endParaRPr lang="en-US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6B55C-2DCB-0ACB-A25D-782F2344A9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14" r="13971" b="3248"/>
          <a:stretch/>
        </p:blipFill>
        <p:spPr>
          <a:xfrm>
            <a:off x="5784810" y="1621688"/>
            <a:ext cx="5612745" cy="3793817"/>
          </a:xfrm>
          <a:prstGeom prst="rect">
            <a:avLst/>
          </a:prstGeom>
          <a:ln w="127000">
            <a:solidFill>
              <a:schemeClr val="tx2"/>
            </a:solidFill>
          </a:ln>
          <a:effectLst>
            <a:reflection blurRad="6350" stA="15000" endPos="2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5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WUE HANDOUT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BE0436-50F0-93CA-A53D-94B25AA02C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684249"/>
            <a:ext cx="4388628" cy="43090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Get more information and see a complete list of participating colleges and universities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>
                <a:solidFill>
                  <a:schemeClr val="tx1"/>
                </a:solidFill>
              </a:rPr>
              <a:t>Visit </a:t>
            </a:r>
            <a:r>
              <a:rPr lang="en-US" sz="2000" b="0" dirty="0">
                <a:solidFill>
                  <a:schemeClr val="tx1"/>
                </a:solidFill>
                <a:hlinkClick r:id="rId2"/>
              </a:rPr>
              <a:t>wiche.edu/resources/</a:t>
            </a:r>
            <a:r>
              <a:rPr lang="en-US" sz="2000" b="0" dirty="0" err="1">
                <a:solidFill>
                  <a:schemeClr val="tx1"/>
                </a:solidFill>
                <a:hlinkClick r:id="rId2"/>
              </a:rPr>
              <a:t>wue</a:t>
            </a:r>
            <a:r>
              <a:rPr lang="en-US" sz="2000" b="0" dirty="0">
                <a:solidFill>
                  <a:schemeClr val="tx1"/>
                </a:solidFill>
                <a:hlinkClick r:id="rId2"/>
              </a:rPr>
              <a:t>-handout</a:t>
            </a:r>
            <a:r>
              <a:rPr lang="en-US" sz="2000" b="0" dirty="0">
                <a:solidFill>
                  <a:schemeClr val="tx1"/>
                </a:solidFill>
              </a:rPr>
              <a:t>.</a:t>
            </a:r>
            <a:endParaRPr lang="en-US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25F27-89F1-39B9-5B28-9DAADD69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28" y="1279525"/>
            <a:ext cx="3920390" cy="5073445"/>
          </a:xfrm>
          <a:prstGeom prst="rect">
            <a:avLst/>
          </a:prstGeom>
          <a:ln w="6350">
            <a:solidFill>
              <a:schemeClr val="bg2"/>
            </a:solidFill>
          </a:ln>
          <a:effectLst>
            <a:reflection blurRad="6350" stA="15000" endPos="1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36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0561-BAEA-E3AE-F71F-CC5BE9E1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5A3E-24FF-E403-9F9A-D94F87AFC9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7813"/>
            <a:ext cx="5131946" cy="48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Schools that </a:t>
            </a:r>
            <a:r>
              <a:rPr lang="en-US" sz="4000" u="sng" dirty="0"/>
              <a:t>don’t</a:t>
            </a:r>
            <a:r>
              <a:rPr lang="en-US" sz="4000" dirty="0"/>
              <a:t> participate in WUE: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Colorado School of Mines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Colorado Boulder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Oregon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Washington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0B757-0C21-5CD4-137D-02D43C0953D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1089" y="1302397"/>
            <a:ext cx="485271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Schools with limited degree options with WUE: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dirty="0">
                <a:solidFill>
                  <a:schemeClr val="tx1"/>
                </a:solidFill>
              </a:rPr>
              <a:t>University of Arizona, Tucson offers only two majors at the WUE rate:</a:t>
            </a:r>
          </a:p>
          <a:p>
            <a:pPr lvl="1">
              <a:spcAft>
                <a:spcPts val="600"/>
              </a:spcAft>
            </a:pPr>
            <a:r>
              <a:rPr lang="en-US" sz="1700" dirty="0">
                <a:solidFill>
                  <a:schemeClr val="tx1"/>
                </a:solidFill>
              </a:rPr>
              <a:t>Mining Engineering and Natural Resources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8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WUE?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BE0436-50F0-93CA-A53D-94B25AA0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The schools are your best resource!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2000" b="0" dirty="0"/>
              <a:t>Visit </a:t>
            </a:r>
            <a:r>
              <a:rPr lang="en-US" sz="20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wiche.edu/tuition-savings/wue/wue-savings-finder</a:t>
            </a:r>
            <a:r>
              <a:rPr lang="en-US" sz="2000" b="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the school’s website for WUE information.</a:t>
            </a:r>
          </a:p>
          <a:p>
            <a:pPr>
              <a:lnSpc>
                <a:spcPct val="110000"/>
              </a:lnSpc>
            </a:pPr>
            <a:r>
              <a:rPr lang="en-US" sz="2000" b="0" dirty="0"/>
              <a:t>Contact the school’s financial aid, scholarship, or admissions departments directly.</a:t>
            </a: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If you still have questions, contact WICHE </a:t>
            </a:r>
            <a:br>
              <a:rPr lang="en-US" dirty="0"/>
            </a:br>
            <a:r>
              <a:rPr lang="en-US" dirty="0"/>
              <a:t>at 303.541.0267 or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info-sap@wiche.edu</a:t>
            </a:r>
            <a:r>
              <a:rPr lang="en-US" dirty="0"/>
              <a:t>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0561-BAEA-E3AE-F71F-CC5BE9E1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233837" cy="1376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CONSIDERING AN OUT-OF-STATE COLLEGE IN THE WEST?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5A3E-24FF-E403-9F9A-D94F87AFC9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039704"/>
            <a:ext cx="6087140" cy="4085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/>
              <a:t>Let WUE help you save money on tuition!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DC63C6E6-989A-FFFF-F30F-C4589AA66D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20001" y="2039704"/>
            <a:ext cx="3560665" cy="3931920"/>
          </a:xfrm>
          <a:custGeom>
            <a:avLst/>
            <a:gdLst>
              <a:gd name="T0" fmla="*/ 2147483646 w 357"/>
              <a:gd name="T1" fmla="*/ 2147483646 h 394"/>
              <a:gd name="T2" fmla="*/ 2147483646 w 357"/>
              <a:gd name="T3" fmla="*/ 2147483646 h 394"/>
              <a:gd name="T4" fmla="*/ 2147483646 w 357"/>
              <a:gd name="T5" fmla="*/ 2147483646 h 394"/>
              <a:gd name="T6" fmla="*/ 2147483646 w 357"/>
              <a:gd name="T7" fmla="*/ 2147483646 h 394"/>
              <a:gd name="T8" fmla="*/ 2147483646 w 357"/>
              <a:gd name="T9" fmla="*/ 2147483646 h 394"/>
              <a:gd name="T10" fmla="*/ 2147483646 w 357"/>
              <a:gd name="T11" fmla="*/ 2147483646 h 394"/>
              <a:gd name="T12" fmla="*/ 2147483646 w 357"/>
              <a:gd name="T13" fmla="*/ 2147483646 h 394"/>
              <a:gd name="T14" fmla="*/ 2147483646 w 357"/>
              <a:gd name="T15" fmla="*/ 2147483646 h 394"/>
              <a:gd name="T16" fmla="*/ 2147483646 w 357"/>
              <a:gd name="T17" fmla="*/ 2147483646 h 394"/>
              <a:gd name="T18" fmla="*/ 2147483646 w 357"/>
              <a:gd name="T19" fmla="*/ 2147483646 h 394"/>
              <a:gd name="T20" fmla="*/ 2147483646 w 357"/>
              <a:gd name="T21" fmla="*/ 2147483646 h 394"/>
              <a:gd name="T22" fmla="*/ 2147483646 w 357"/>
              <a:gd name="T23" fmla="*/ 2147483646 h 394"/>
              <a:gd name="T24" fmla="*/ 2147483646 w 357"/>
              <a:gd name="T25" fmla="*/ 2147483646 h 394"/>
              <a:gd name="T26" fmla="*/ 2147483646 w 357"/>
              <a:gd name="T27" fmla="*/ 2147483646 h 394"/>
              <a:gd name="T28" fmla="*/ 2147483646 w 357"/>
              <a:gd name="T29" fmla="*/ 2147483646 h 394"/>
              <a:gd name="T30" fmla="*/ 2147483646 w 357"/>
              <a:gd name="T31" fmla="*/ 2147483646 h 394"/>
              <a:gd name="T32" fmla="*/ 2147483646 w 357"/>
              <a:gd name="T33" fmla="*/ 2147483646 h 394"/>
              <a:gd name="T34" fmla="*/ 2147483646 w 357"/>
              <a:gd name="T35" fmla="*/ 2147483646 h 394"/>
              <a:gd name="T36" fmla="*/ 2147483646 w 357"/>
              <a:gd name="T37" fmla="*/ 2147483646 h 394"/>
              <a:gd name="T38" fmla="*/ 2147483646 w 357"/>
              <a:gd name="T39" fmla="*/ 2147483646 h 394"/>
              <a:gd name="T40" fmla="*/ 2147483646 w 357"/>
              <a:gd name="T41" fmla="*/ 2147483646 h 394"/>
              <a:gd name="T42" fmla="*/ 2147483646 w 357"/>
              <a:gd name="T43" fmla="*/ 2147483646 h 394"/>
              <a:gd name="T44" fmla="*/ 2147483646 w 357"/>
              <a:gd name="T45" fmla="*/ 2147483646 h 394"/>
              <a:gd name="T46" fmla="*/ 2147483646 w 357"/>
              <a:gd name="T47" fmla="*/ 2147483646 h 394"/>
              <a:gd name="T48" fmla="*/ 2147483646 w 357"/>
              <a:gd name="T49" fmla="*/ 0 h 394"/>
              <a:gd name="T50" fmla="*/ 2147483646 w 357"/>
              <a:gd name="T51" fmla="*/ 2147483646 h 394"/>
              <a:gd name="T52" fmla="*/ 2147483646 w 357"/>
              <a:gd name="T53" fmla="*/ 2147483646 h 394"/>
              <a:gd name="T54" fmla="*/ 2147483646 w 357"/>
              <a:gd name="T55" fmla="*/ 2147483646 h 394"/>
              <a:gd name="T56" fmla="*/ 2147483646 w 357"/>
              <a:gd name="T57" fmla="*/ 2147483646 h 394"/>
              <a:gd name="T58" fmla="*/ 2147483646 w 357"/>
              <a:gd name="T59" fmla="*/ 2147483646 h 394"/>
              <a:gd name="T60" fmla="*/ 0 w 357"/>
              <a:gd name="T61" fmla="*/ 2147483646 h 394"/>
              <a:gd name="T62" fmla="*/ 2147483646 w 357"/>
              <a:gd name="T63" fmla="*/ 2147483646 h 394"/>
              <a:gd name="T64" fmla="*/ 2147483646 w 357"/>
              <a:gd name="T65" fmla="*/ 2147483646 h 394"/>
              <a:gd name="T66" fmla="*/ 2147483646 w 357"/>
              <a:gd name="T67" fmla="*/ 2147483646 h 394"/>
              <a:gd name="T68" fmla="*/ 2147483646 w 357"/>
              <a:gd name="T69" fmla="*/ 2147483646 h 394"/>
              <a:gd name="T70" fmla="*/ 2147483646 w 357"/>
              <a:gd name="T71" fmla="*/ 2147483646 h 394"/>
              <a:gd name="T72" fmla="*/ 2147483646 w 357"/>
              <a:gd name="T73" fmla="*/ 2147483646 h 394"/>
              <a:gd name="T74" fmla="*/ 2147483646 w 357"/>
              <a:gd name="T75" fmla="*/ 2147483646 h 394"/>
              <a:gd name="T76" fmla="*/ 2147483646 w 357"/>
              <a:gd name="T77" fmla="*/ 2147483646 h 394"/>
              <a:gd name="T78" fmla="*/ 2147483646 w 357"/>
              <a:gd name="T79" fmla="*/ 2147483646 h 394"/>
              <a:gd name="T80" fmla="*/ 2147483646 w 357"/>
              <a:gd name="T81" fmla="*/ 2147483646 h 394"/>
              <a:gd name="T82" fmla="*/ 2147483646 w 357"/>
              <a:gd name="T83" fmla="*/ 2147483646 h 394"/>
              <a:gd name="T84" fmla="*/ 2147483646 w 357"/>
              <a:gd name="T85" fmla="*/ 2147483646 h 394"/>
              <a:gd name="T86" fmla="*/ 2147483646 w 357"/>
              <a:gd name="T87" fmla="*/ 2147483646 h 394"/>
              <a:gd name="T88" fmla="*/ 2147483646 w 357"/>
              <a:gd name="T89" fmla="*/ 2147483646 h 394"/>
              <a:gd name="T90" fmla="*/ 2147483646 w 357"/>
              <a:gd name="T91" fmla="*/ 2147483646 h 394"/>
              <a:gd name="T92" fmla="*/ 2147483646 w 357"/>
              <a:gd name="T93" fmla="*/ 2147483646 h 394"/>
              <a:gd name="T94" fmla="*/ 2147483646 w 357"/>
              <a:gd name="T95" fmla="*/ 2147483646 h 394"/>
              <a:gd name="T96" fmla="*/ 2147483646 w 357"/>
              <a:gd name="T97" fmla="*/ 2147483646 h 394"/>
              <a:gd name="T98" fmla="*/ 2147483646 w 357"/>
              <a:gd name="T99" fmla="*/ 2147483646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57" h="394">
                <a:moveTo>
                  <a:pt x="333" y="176"/>
                </a:moveTo>
                <a:cubicBezTo>
                  <a:pt x="332" y="172"/>
                  <a:pt x="327" y="169"/>
                  <a:pt x="323" y="171"/>
                </a:cubicBezTo>
                <a:cubicBezTo>
                  <a:pt x="319" y="172"/>
                  <a:pt x="317" y="177"/>
                  <a:pt x="318" y="181"/>
                </a:cubicBezTo>
                <a:cubicBezTo>
                  <a:pt x="341" y="250"/>
                  <a:pt x="291" y="301"/>
                  <a:pt x="289" y="303"/>
                </a:cubicBezTo>
                <a:cubicBezTo>
                  <a:pt x="287" y="304"/>
                  <a:pt x="286" y="306"/>
                  <a:pt x="286" y="308"/>
                </a:cubicBezTo>
                <a:cubicBezTo>
                  <a:pt x="286" y="368"/>
                  <a:pt x="286" y="368"/>
                  <a:pt x="286" y="368"/>
                </a:cubicBezTo>
                <a:cubicBezTo>
                  <a:pt x="286" y="376"/>
                  <a:pt x="284" y="378"/>
                  <a:pt x="283" y="378"/>
                </a:cubicBezTo>
                <a:cubicBezTo>
                  <a:pt x="277" y="378"/>
                  <a:pt x="253" y="378"/>
                  <a:pt x="240" y="378"/>
                </a:cubicBezTo>
                <a:cubicBezTo>
                  <a:pt x="238" y="378"/>
                  <a:pt x="236" y="378"/>
                  <a:pt x="235" y="377"/>
                </a:cubicBezTo>
                <a:cubicBezTo>
                  <a:pt x="234" y="376"/>
                  <a:pt x="234" y="374"/>
                  <a:pt x="234" y="373"/>
                </a:cubicBezTo>
                <a:cubicBezTo>
                  <a:pt x="234" y="373"/>
                  <a:pt x="234" y="373"/>
                  <a:pt x="234" y="372"/>
                </a:cubicBezTo>
                <a:cubicBezTo>
                  <a:pt x="234" y="350"/>
                  <a:pt x="234" y="350"/>
                  <a:pt x="234" y="350"/>
                </a:cubicBezTo>
                <a:cubicBezTo>
                  <a:pt x="234" y="348"/>
                  <a:pt x="233" y="345"/>
                  <a:pt x="231" y="344"/>
                </a:cubicBezTo>
                <a:cubicBezTo>
                  <a:pt x="229" y="342"/>
                  <a:pt x="226" y="342"/>
                  <a:pt x="224" y="342"/>
                </a:cubicBezTo>
                <a:cubicBezTo>
                  <a:pt x="175" y="354"/>
                  <a:pt x="151" y="343"/>
                  <a:pt x="151" y="343"/>
                </a:cubicBezTo>
                <a:cubicBezTo>
                  <a:pt x="148" y="342"/>
                  <a:pt x="145" y="342"/>
                  <a:pt x="143" y="343"/>
                </a:cubicBezTo>
                <a:cubicBezTo>
                  <a:pt x="141" y="345"/>
                  <a:pt x="139" y="347"/>
                  <a:pt x="139" y="350"/>
                </a:cubicBezTo>
                <a:cubicBezTo>
                  <a:pt x="139" y="372"/>
                  <a:pt x="139" y="372"/>
                  <a:pt x="139" y="372"/>
                </a:cubicBezTo>
                <a:cubicBezTo>
                  <a:pt x="139" y="375"/>
                  <a:pt x="138" y="377"/>
                  <a:pt x="137" y="378"/>
                </a:cubicBezTo>
                <a:cubicBezTo>
                  <a:pt x="137" y="378"/>
                  <a:pt x="137" y="378"/>
                  <a:pt x="137" y="378"/>
                </a:cubicBezTo>
                <a:cubicBezTo>
                  <a:pt x="136" y="378"/>
                  <a:pt x="103" y="378"/>
                  <a:pt x="89" y="378"/>
                </a:cubicBezTo>
                <a:cubicBezTo>
                  <a:pt x="87" y="378"/>
                  <a:pt x="87" y="377"/>
                  <a:pt x="86" y="377"/>
                </a:cubicBezTo>
                <a:cubicBezTo>
                  <a:pt x="84" y="374"/>
                  <a:pt x="83" y="367"/>
                  <a:pt x="83" y="364"/>
                </a:cubicBezTo>
                <a:cubicBezTo>
                  <a:pt x="84" y="364"/>
                  <a:pt x="84" y="364"/>
                  <a:pt x="84" y="364"/>
                </a:cubicBezTo>
                <a:cubicBezTo>
                  <a:pt x="84" y="314"/>
                  <a:pt x="84" y="314"/>
                  <a:pt x="84" y="314"/>
                </a:cubicBezTo>
                <a:cubicBezTo>
                  <a:pt x="84" y="312"/>
                  <a:pt x="82" y="309"/>
                  <a:pt x="80" y="308"/>
                </a:cubicBezTo>
                <a:cubicBezTo>
                  <a:pt x="58" y="292"/>
                  <a:pt x="48" y="259"/>
                  <a:pt x="48" y="259"/>
                </a:cubicBezTo>
                <a:cubicBezTo>
                  <a:pt x="47" y="255"/>
                  <a:pt x="43" y="253"/>
                  <a:pt x="40" y="253"/>
                </a:cubicBezTo>
                <a:cubicBezTo>
                  <a:pt x="40" y="253"/>
                  <a:pt x="33" y="253"/>
                  <a:pt x="23" y="253"/>
                </a:cubicBezTo>
                <a:cubicBezTo>
                  <a:pt x="19" y="253"/>
                  <a:pt x="17" y="246"/>
                  <a:pt x="17" y="244"/>
                </a:cubicBezTo>
                <a:cubicBezTo>
                  <a:pt x="17" y="240"/>
                  <a:pt x="17" y="227"/>
                  <a:pt x="16" y="212"/>
                </a:cubicBezTo>
                <a:cubicBezTo>
                  <a:pt x="16" y="206"/>
                  <a:pt x="18" y="204"/>
                  <a:pt x="19" y="203"/>
                </a:cubicBezTo>
                <a:cubicBezTo>
                  <a:pt x="37" y="202"/>
                  <a:pt x="37" y="202"/>
                  <a:pt x="37" y="202"/>
                </a:cubicBezTo>
                <a:cubicBezTo>
                  <a:pt x="40" y="202"/>
                  <a:pt x="43" y="200"/>
                  <a:pt x="44" y="197"/>
                </a:cubicBezTo>
                <a:cubicBezTo>
                  <a:pt x="52" y="170"/>
                  <a:pt x="68" y="146"/>
                  <a:pt x="68" y="146"/>
                </a:cubicBezTo>
                <a:cubicBezTo>
                  <a:pt x="70" y="144"/>
                  <a:pt x="70" y="141"/>
                  <a:pt x="69" y="139"/>
                </a:cubicBezTo>
                <a:cubicBezTo>
                  <a:pt x="69" y="138"/>
                  <a:pt x="64" y="122"/>
                  <a:pt x="55" y="104"/>
                </a:cubicBezTo>
                <a:cubicBezTo>
                  <a:pt x="54" y="102"/>
                  <a:pt x="54" y="101"/>
                  <a:pt x="53" y="101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95" y="123"/>
                  <a:pt x="99" y="123"/>
                  <a:pt x="101" y="120"/>
                </a:cubicBezTo>
                <a:cubicBezTo>
                  <a:pt x="110" y="112"/>
                  <a:pt x="123" y="104"/>
                  <a:pt x="141" y="99"/>
                </a:cubicBezTo>
                <a:cubicBezTo>
                  <a:pt x="152" y="115"/>
                  <a:pt x="171" y="126"/>
                  <a:pt x="192" y="126"/>
                </a:cubicBezTo>
                <a:cubicBezTo>
                  <a:pt x="213" y="126"/>
                  <a:pt x="231" y="116"/>
                  <a:pt x="242" y="101"/>
                </a:cubicBezTo>
                <a:cubicBezTo>
                  <a:pt x="265" y="109"/>
                  <a:pt x="287" y="124"/>
                  <a:pt x="305" y="153"/>
                </a:cubicBezTo>
                <a:cubicBezTo>
                  <a:pt x="307" y="156"/>
                  <a:pt x="312" y="158"/>
                  <a:pt x="316" y="155"/>
                </a:cubicBezTo>
                <a:cubicBezTo>
                  <a:pt x="320" y="153"/>
                  <a:pt x="321" y="148"/>
                  <a:pt x="318" y="144"/>
                </a:cubicBezTo>
                <a:cubicBezTo>
                  <a:pt x="299" y="113"/>
                  <a:pt x="275" y="96"/>
                  <a:pt x="251" y="87"/>
                </a:cubicBezTo>
                <a:cubicBezTo>
                  <a:pt x="254" y="79"/>
                  <a:pt x="255" y="71"/>
                  <a:pt x="255" y="63"/>
                </a:cubicBezTo>
                <a:cubicBezTo>
                  <a:pt x="255" y="28"/>
                  <a:pt x="227" y="0"/>
                  <a:pt x="192" y="0"/>
                </a:cubicBezTo>
                <a:cubicBezTo>
                  <a:pt x="158" y="0"/>
                  <a:pt x="129" y="28"/>
                  <a:pt x="129" y="63"/>
                </a:cubicBezTo>
                <a:cubicBezTo>
                  <a:pt x="129" y="71"/>
                  <a:pt x="131" y="78"/>
                  <a:pt x="133" y="85"/>
                </a:cubicBezTo>
                <a:cubicBezTo>
                  <a:pt x="118" y="89"/>
                  <a:pt x="105" y="96"/>
                  <a:pt x="95" y="105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6"/>
                  <a:pt x="59" y="85"/>
                  <a:pt x="58" y="85"/>
                </a:cubicBezTo>
                <a:cubicBezTo>
                  <a:pt x="56" y="85"/>
                  <a:pt x="45" y="83"/>
                  <a:pt x="40" y="90"/>
                </a:cubicBezTo>
                <a:cubicBezTo>
                  <a:pt x="36" y="95"/>
                  <a:pt x="36" y="102"/>
                  <a:pt x="40" y="111"/>
                </a:cubicBezTo>
                <a:cubicBezTo>
                  <a:pt x="47" y="123"/>
                  <a:pt x="51" y="135"/>
                  <a:pt x="53" y="140"/>
                </a:cubicBezTo>
                <a:cubicBezTo>
                  <a:pt x="48" y="147"/>
                  <a:pt x="38" y="166"/>
                  <a:pt x="31" y="187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1" y="188"/>
                  <a:pt x="0" y="194"/>
                  <a:pt x="0" y="213"/>
                </a:cubicBezTo>
                <a:cubicBezTo>
                  <a:pt x="1" y="229"/>
                  <a:pt x="0" y="244"/>
                  <a:pt x="0" y="244"/>
                </a:cubicBezTo>
                <a:cubicBezTo>
                  <a:pt x="0" y="245"/>
                  <a:pt x="0" y="245"/>
                  <a:pt x="1" y="246"/>
                </a:cubicBezTo>
                <a:cubicBezTo>
                  <a:pt x="2" y="254"/>
                  <a:pt x="8" y="268"/>
                  <a:pt x="22" y="269"/>
                </a:cubicBezTo>
                <a:cubicBezTo>
                  <a:pt x="27" y="269"/>
                  <a:pt x="31" y="269"/>
                  <a:pt x="35" y="269"/>
                </a:cubicBezTo>
                <a:cubicBezTo>
                  <a:pt x="39" y="280"/>
                  <a:pt x="49" y="303"/>
                  <a:pt x="68" y="318"/>
                </a:cubicBezTo>
                <a:cubicBezTo>
                  <a:pt x="68" y="363"/>
                  <a:pt x="68" y="363"/>
                  <a:pt x="68" y="363"/>
                </a:cubicBezTo>
                <a:cubicBezTo>
                  <a:pt x="67" y="366"/>
                  <a:pt x="67" y="379"/>
                  <a:pt x="74" y="387"/>
                </a:cubicBezTo>
                <a:cubicBezTo>
                  <a:pt x="78" y="391"/>
                  <a:pt x="82" y="394"/>
                  <a:pt x="88" y="394"/>
                </a:cubicBezTo>
                <a:cubicBezTo>
                  <a:pt x="103" y="394"/>
                  <a:pt x="133" y="394"/>
                  <a:pt x="137" y="394"/>
                </a:cubicBezTo>
                <a:cubicBezTo>
                  <a:pt x="144" y="394"/>
                  <a:pt x="154" y="389"/>
                  <a:pt x="155" y="373"/>
                </a:cubicBezTo>
                <a:cubicBezTo>
                  <a:pt x="155" y="373"/>
                  <a:pt x="155" y="372"/>
                  <a:pt x="155" y="372"/>
                </a:cubicBezTo>
                <a:cubicBezTo>
                  <a:pt x="155" y="361"/>
                  <a:pt x="155" y="361"/>
                  <a:pt x="155" y="361"/>
                </a:cubicBezTo>
                <a:cubicBezTo>
                  <a:pt x="167" y="364"/>
                  <a:pt x="188" y="366"/>
                  <a:pt x="218" y="360"/>
                </a:cubicBezTo>
                <a:cubicBezTo>
                  <a:pt x="218" y="372"/>
                  <a:pt x="218" y="372"/>
                  <a:pt x="218" y="372"/>
                </a:cubicBezTo>
                <a:cubicBezTo>
                  <a:pt x="218" y="374"/>
                  <a:pt x="218" y="381"/>
                  <a:pt x="223" y="387"/>
                </a:cubicBezTo>
                <a:cubicBezTo>
                  <a:pt x="226" y="391"/>
                  <a:pt x="231" y="394"/>
                  <a:pt x="240" y="394"/>
                </a:cubicBezTo>
                <a:cubicBezTo>
                  <a:pt x="240" y="394"/>
                  <a:pt x="240" y="394"/>
                  <a:pt x="241" y="394"/>
                </a:cubicBezTo>
                <a:cubicBezTo>
                  <a:pt x="255" y="394"/>
                  <a:pt x="284" y="394"/>
                  <a:pt x="284" y="394"/>
                </a:cubicBezTo>
                <a:cubicBezTo>
                  <a:pt x="284" y="394"/>
                  <a:pt x="285" y="394"/>
                  <a:pt x="285" y="394"/>
                </a:cubicBezTo>
                <a:cubicBezTo>
                  <a:pt x="291" y="393"/>
                  <a:pt x="303" y="386"/>
                  <a:pt x="302" y="368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313" y="300"/>
                  <a:pt x="357" y="247"/>
                  <a:pt x="333" y="176"/>
                </a:cubicBezTo>
                <a:close/>
                <a:moveTo>
                  <a:pt x="192" y="16"/>
                </a:moveTo>
                <a:cubicBezTo>
                  <a:pt x="218" y="16"/>
                  <a:pt x="239" y="37"/>
                  <a:pt x="239" y="63"/>
                </a:cubicBezTo>
                <a:cubicBezTo>
                  <a:pt x="239" y="89"/>
                  <a:pt x="218" y="110"/>
                  <a:pt x="192" y="110"/>
                </a:cubicBezTo>
                <a:cubicBezTo>
                  <a:pt x="167" y="110"/>
                  <a:pt x="145" y="89"/>
                  <a:pt x="145" y="63"/>
                </a:cubicBezTo>
                <a:cubicBezTo>
                  <a:pt x="145" y="37"/>
                  <a:pt x="167" y="16"/>
                  <a:pt x="192" y="16"/>
                </a:cubicBezTo>
                <a:close/>
                <a:moveTo>
                  <a:pt x="238" y="137"/>
                </a:moveTo>
                <a:cubicBezTo>
                  <a:pt x="238" y="142"/>
                  <a:pt x="234" y="145"/>
                  <a:pt x="230" y="145"/>
                </a:cubicBezTo>
                <a:cubicBezTo>
                  <a:pt x="145" y="145"/>
                  <a:pt x="145" y="145"/>
                  <a:pt x="145" y="145"/>
                </a:cubicBezTo>
                <a:cubicBezTo>
                  <a:pt x="140" y="145"/>
                  <a:pt x="137" y="142"/>
                  <a:pt x="137" y="137"/>
                </a:cubicBezTo>
                <a:cubicBezTo>
                  <a:pt x="137" y="133"/>
                  <a:pt x="140" y="129"/>
                  <a:pt x="145" y="129"/>
                </a:cubicBezTo>
                <a:cubicBezTo>
                  <a:pt x="230" y="129"/>
                  <a:pt x="230" y="129"/>
                  <a:pt x="230" y="129"/>
                </a:cubicBezTo>
                <a:cubicBezTo>
                  <a:pt x="234" y="129"/>
                  <a:pt x="238" y="133"/>
                  <a:pt x="238" y="137"/>
                </a:cubicBezTo>
                <a:close/>
                <a:moveTo>
                  <a:pt x="92" y="176"/>
                </a:moveTo>
                <a:cubicBezTo>
                  <a:pt x="96" y="176"/>
                  <a:pt x="100" y="179"/>
                  <a:pt x="100" y="183"/>
                </a:cubicBezTo>
                <a:cubicBezTo>
                  <a:pt x="100" y="187"/>
                  <a:pt x="96" y="191"/>
                  <a:pt x="92" y="191"/>
                </a:cubicBezTo>
                <a:cubicBezTo>
                  <a:pt x="88" y="191"/>
                  <a:pt x="85" y="187"/>
                  <a:pt x="85" y="183"/>
                </a:cubicBezTo>
                <a:cubicBezTo>
                  <a:pt x="85" y="179"/>
                  <a:pt x="88" y="176"/>
                  <a:pt x="92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WUE?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BE0436-50F0-93CA-A53D-94B25AA02C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84249"/>
            <a:ext cx="5181600" cy="43090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America’s largest regional interstate tuition savings program.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Western Undergraduate Exchange (WUE) is an agreement among WICHE’s 16 member states and territories, through which 170</a:t>
            </a:r>
            <a:r>
              <a:rPr lang="en-US" sz="20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participating public colleges and universities provide steep nonresident tuition savings for Western students.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43D8D-9389-1245-ABED-4492B984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71" y="2470150"/>
            <a:ext cx="4114800" cy="1917700"/>
          </a:xfrm>
          <a:prstGeom prst="rect">
            <a:avLst/>
          </a:prstGeom>
          <a:effectLst>
            <a:reflection blurRad="6350" stA="150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7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STATES AND TERRITORIES</a:t>
            </a:r>
          </a:p>
        </p:txBody>
      </p:sp>
      <p:pic>
        <p:nvPicPr>
          <p:cNvPr id="13" name="Picture 1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FCE2EF2-2F32-4AC4-7935-B77E311D9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077540"/>
            <a:ext cx="7772400" cy="4702919"/>
          </a:xfrm>
          <a:prstGeom prst="rect">
            <a:avLst/>
          </a:prstGeom>
          <a:effectLst>
            <a:reflection blurRad="6350" stA="15000" endPos="2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85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683B-C05A-D69B-17B2-BB5DE7BF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WUE TUITION?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B7F2-7298-4621-6A63-79A0DE495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062"/>
            <a:ext cx="10515599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effectLst/>
                <a:latin typeface="Open Sans" panose="020B0606030504020204" pitchFamily="34" charset="0"/>
              </a:rPr>
              <a:t>WUE is 150% of the enrolling school’s resident tuition (sometimes less!)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9F66E4-A44A-63AE-8124-574A610E9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2201"/>
              </p:ext>
            </p:extLst>
          </p:nvPr>
        </p:nvGraphicFramePr>
        <p:xfrm>
          <a:off x="954568" y="2817824"/>
          <a:ext cx="10399230" cy="30159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9846">
                  <a:extLst>
                    <a:ext uri="{9D8B030D-6E8A-4147-A177-3AD203B41FA5}">
                      <a16:colId xmlns:a16="http://schemas.microsoft.com/office/drawing/2014/main" val="2546533794"/>
                    </a:ext>
                  </a:extLst>
                </a:gridCol>
                <a:gridCol w="2079846">
                  <a:extLst>
                    <a:ext uri="{9D8B030D-6E8A-4147-A177-3AD203B41FA5}">
                      <a16:colId xmlns:a16="http://schemas.microsoft.com/office/drawing/2014/main" val="1482695923"/>
                    </a:ext>
                  </a:extLst>
                </a:gridCol>
                <a:gridCol w="2079846">
                  <a:extLst>
                    <a:ext uri="{9D8B030D-6E8A-4147-A177-3AD203B41FA5}">
                      <a16:colId xmlns:a16="http://schemas.microsoft.com/office/drawing/2014/main" val="1754452647"/>
                    </a:ext>
                  </a:extLst>
                </a:gridCol>
                <a:gridCol w="2079846">
                  <a:extLst>
                    <a:ext uri="{9D8B030D-6E8A-4147-A177-3AD203B41FA5}">
                      <a16:colId xmlns:a16="http://schemas.microsoft.com/office/drawing/2014/main" val="1435590297"/>
                    </a:ext>
                  </a:extLst>
                </a:gridCol>
                <a:gridCol w="2079846">
                  <a:extLst>
                    <a:ext uri="{9D8B030D-6E8A-4147-A177-3AD203B41FA5}">
                      <a16:colId xmlns:a16="http://schemas.microsoft.com/office/drawing/2014/main" val="918854937"/>
                    </a:ext>
                  </a:extLst>
                </a:gridCol>
              </a:tblGrid>
              <a:tr h="75397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Examples of 2024-25 WUE Tuition Rates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55681"/>
                  </a:ext>
                </a:extLst>
              </a:tr>
              <a:tr h="753977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  <a:sym typeface="Catamaran"/>
                        </a:rPr>
                        <a:t>In-State Tuition</a:t>
                      </a:r>
                      <a:endParaRPr sz="16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  <a:sym typeface="Catamaran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  <a:sym typeface="Catamaran"/>
                        </a:rPr>
                        <a:t>Non-Resident Tuition</a:t>
                      </a:r>
                      <a:endParaRPr sz="16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  <a:sym typeface="Catamaran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  <a:sym typeface="Catamaran"/>
                        </a:rPr>
                        <a:t>WUE Tuition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  <a:sym typeface="Catamaran"/>
                        </a:rPr>
                        <a:t>(resident * 1.5)</a:t>
                      </a:r>
                      <a:endParaRPr sz="16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  <a:sym typeface="Catamaran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  <a:sym typeface="Catamaran"/>
                        </a:rPr>
                        <a:t>Savings</a:t>
                      </a:r>
                      <a:endParaRPr sz="2400" b="1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  <a:sym typeface="Catamaran"/>
                      </a:endParaRPr>
                    </a:p>
                  </a:txBody>
                  <a:tcPr marL="91425" marR="91425" marT="68575" marB="68575" anchor="ctr"/>
                </a:tc>
                <a:extLst>
                  <a:ext uri="{0D108BD9-81ED-4DB2-BD59-A6C34878D82A}">
                    <a16:rowId xmlns:a16="http://schemas.microsoft.com/office/drawing/2014/main" val="1456921564"/>
                  </a:ext>
                </a:extLst>
              </a:tr>
              <a:tr h="7539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  <a:sym typeface="Catamaran"/>
                        </a:rPr>
                        <a:t>Oregon State University</a:t>
                      </a:r>
                      <a:endParaRPr sz="16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  <a:sym typeface="Catamaran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$12,045</a:t>
                      </a:r>
                      <a:endParaRPr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$36,015</a:t>
                      </a:r>
                      <a:endParaRPr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$18,068</a:t>
                      </a:r>
                      <a:endParaRPr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$17,947</a:t>
                      </a:r>
                      <a:endParaRPr sz="2400" b="1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173358758"/>
                  </a:ext>
                </a:extLst>
              </a:tr>
              <a:tr h="75397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  <a:sym typeface="Catamaran"/>
                        </a:rPr>
                        <a:t>Salt Lake Community College (UT)</a:t>
                      </a:r>
                      <a:endParaRPr sz="16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  <a:sym typeface="Catamaran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$3,928</a:t>
                      </a:r>
                      <a:endParaRPr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$13,746</a:t>
                      </a:r>
                      <a:endParaRPr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$5,892</a:t>
                      </a:r>
                      <a:endParaRPr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Open Sans Condensed Condensed" pitchFamily="2" charset="0"/>
                          <a:ea typeface="Open Sans Condensed Condensed" pitchFamily="2" charset="0"/>
                          <a:cs typeface="Open Sans Condensed Condensed" pitchFamily="2" charset="0"/>
                        </a:rPr>
                        <a:t>$7,854</a:t>
                      </a:r>
                      <a:endParaRPr sz="2400" b="1" i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Open Sans Condensed Condensed" pitchFamily="2" charset="0"/>
                        <a:ea typeface="Open Sans Condensed Condensed" pitchFamily="2" charset="0"/>
                        <a:cs typeface="Open Sans Condensed Condensed" pitchFamily="2" charset="0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58094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9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683B-C05A-D69B-17B2-BB5DE7BF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WUE TUITION?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BB36BA-D5C4-B649-A688-E319292D0495}"/>
              </a:ext>
            </a:extLst>
          </p:cNvPr>
          <p:cNvSpPr txBox="1">
            <a:spLocks/>
          </p:cNvSpPr>
          <p:nvPr/>
        </p:nvSpPr>
        <p:spPr>
          <a:xfrm>
            <a:off x="838200" y="1684249"/>
            <a:ext cx="5181600" cy="36107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b="1" dirty="0"/>
              <a:t>But wait… there’s more!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Visit 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wiche.edu/resources/wue-savings-chart</a:t>
            </a:r>
            <a:r>
              <a:rPr lang="en-US" sz="2400" dirty="0">
                <a:solidFill>
                  <a:schemeClr val="tx1"/>
                </a:solidFill>
              </a:rPr>
              <a:t> for a look at more WUE tuition rates across the West!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tx1"/>
                </a:solidFill>
              </a:rPr>
              <a:t>NOTE: Savings estimates based on standard programs. Special program tuition may be higher (i.e., engineering, nursing, etc.)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2FF79-AC79-C166-1BC9-6D76B08F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97" y="1439319"/>
            <a:ext cx="4290369" cy="4746432"/>
          </a:xfrm>
          <a:prstGeom prst="rect">
            <a:avLst/>
          </a:prstGeom>
          <a:effectLst>
            <a:reflection stA="15000" endPos="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22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0561-BAEA-E3AE-F71F-CC5BE9E1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233837" cy="1376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ACADEMIC YEAR 2024-25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5A3E-24FF-E403-9F9A-D94F87AFC9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03767"/>
            <a:ext cx="5218815" cy="438313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4800" dirty="0"/>
              <a:t>49,177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0" dirty="0">
                <a:solidFill>
                  <a:schemeClr val="tx1"/>
                </a:solidFill>
              </a:rPr>
              <a:t>WUE Students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4800" dirty="0"/>
              <a:t>$615.6M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0" dirty="0">
                <a:solidFill>
                  <a:schemeClr val="tx1"/>
                </a:solidFill>
              </a:rPr>
              <a:t>In Out-of-State Tuition Savings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4800" dirty="0"/>
              <a:t>$12,517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0" dirty="0">
                <a:solidFill>
                  <a:schemeClr val="tx1"/>
                </a:solidFill>
              </a:rPr>
              <a:t>Average Savings per Student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AE5175-6F0E-BE11-24F1-84A8ACCDA75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05601" y="2310788"/>
            <a:ext cx="4811340" cy="3169094"/>
          </a:xfrm>
          <a:custGeom>
            <a:avLst/>
            <a:gdLst>
              <a:gd name="T0" fmla="*/ 2147483646 w 459"/>
              <a:gd name="T1" fmla="*/ 2147483646 h 302"/>
              <a:gd name="T2" fmla="*/ 2147483646 w 459"/>
              <a:gd name="T3" fmla="*/ 2147483646 h 302"/>
              <a:gd name="T4" fmla="*/ 2147483646 w 459"/>
              <a:gd name="T5" fmla="*/ 2147483646 h 302"/>
              <a:gd name="T6" fmla="*/ 2147483646 w 459"/>
              <a:gd name="T7" fmla="*/ 2147483646 h 302"/>
              <a:gd name="T8" fmla="*/ 2147483646 w 459"/>
              <a:gd name="T9" fmla="*/ 2147483646 h 302"/>
              <a:gd name="T10" fmla="*/ 2147483646 w 459"/>
              <a:gd name="T11" fmla="*/ 2147483646 h 302"/>
              <a:gd name="T12" fmla="*/ 2147483646 w 459"/>
              <a:gd name="T13" fmla="*/ 2147483646 h 302"/>
              <a:gd name="T14" fmla="*/ 2147483646 w 459"/>
              <a:gd name="T15" fmla="*/ 2147483646 h 302"/>
              <a:gd name="T16" fmla="*/ 2147483646 w 459"/>
              <a:gd name="T17" fmla="*/ 2147483646 h 302"/>
              <a:gd name="T18" fmla="*/ 2147483646 w 459"/>
              <a:gd name="T19" fmla="*/ 2147483646 h 302"/>
              <a:gd name="T20" fmla="*/ 2147483646 w 459"/>
              <a:gd name="T21" fmla="*/ 2147483646 h 302"/>
              <a:gd name="T22" fmla="*/ 2147483646 w 459"/>
              <a:gd name="T23" fmla="*/ 0 h 302"/>
              <a:gd name="T24" fmla="*/ 2147483646 w 459"/>
              <a:gd name="T25" fmla="*/ 2147483646 h 302"/>
              <a:gd name="T26" fmla="*/ 2147483646 w 459"/>
              <a:gd name="T27" fmla="*/ 2147483646 h 302"/>
              <a:gd name="T28" fmla="*/ 2147483646 w 459"/>
              <a:gd name="T29" fmla="*/ 2147483646 h 302"/>
              <a:gd name="T30" fmla="*/ 2147483646 w 459"/>
              <a:gd name="T31" fmla="*/ 2147483646 h 302"/>
              <a:gd name="T32" fmla="*/ 2147483646 w 459"/>
              <a:gd name="T33" fmla="*/ 2147483646 h 302"/>
              <a:gd name="T34" fmla="*/ 2147483646 w 459"/>
              <a:gd name="T35" fmla="*/ 2147483646 h 302"/>
              <a:gd name="T36" fmla="*/ 2147483646 w 459"/>
              <a:gd name="T37" fmla="*/ 2147483646 h 302"/>
              <a:gd name="T38" fmla="*/ 2147483646 w 459"/>
              <a:gd name="T39" fmla="*/ 2147483646 h 302"/>
              <a:gd name="T40" fmla="*/ 2147483646 w 459"/>
              <a:gd name="T41" fmla="*/ 2147483646 h 302"/>
              <a:gd name="T42" fmla="*/ 0 w 459"/>
              <a:gd name="T43" fmla="*/ 2147483646 h 302"/>
              <a:gd name="T44" fmla="*/ 2147483646 w 459"/>
              <a:gd name="T45" fmla="*/ 2147483646 h 302"/>
              <a:gd name="T46" fmla="*/ 2147483646 w 459"/>
              <a:gd name="T47" fmla="*/ 2147483646 h 302"/>
              <a:gd name="T48" fmla="*/ 2147483646 w 459"/>
              <a:gd name="T49" fmla="*/ 2147483646 h 302"/>
              <a:gd name="T50" fmla="*/ 2147483646 w 459"/>
              <a:gd name="T51" fmla="*/ 2147483646 h 302"/>
              <a:gd name="T52" fmla="*/ 2147483646 w 459"/>
              <a:gd name="T53" fmla="*/ 2147483646 h 302"/>
              <a:gd name="T54" fmla="*/ 2147483646 w 459"/>
              <a:gd name="T55" fmla="*/ 2147483646 h 302"/>
              <a:gd name="T56" fmla="*/ 2147483646 w 459"/>
              <a:gd name="T57" fmla="*/ 2147483646 h 302"/>
              <a:gd name="T58" fmla="*/ 2147483646 w 459"/>
              <a:gd name="T59" fmla="*/ 2147483646 h 302"/>
              <a:gd name="T60" fmla="*/ 2147483646 w 459"/>
              <a:gd name="T61" fmla="*/ 2147483646 h 302"/>
              <a:gd name="T62" fmla="*/ 2147483646 w 459"/>
              <a:gd name="T63" fmla="*/ 2147483646 h 302"/>
              <a:gd name="T64" fmla="*/ 2147483646 w 459"/>
              <a:gd name="T65" fmla="*/ 2147483646 h 302"/>
              <a:gd name="T66" fmla="*/ 2147483646 w 459"/>
              <a:gd name="T67" fmla="*/ 2147483646 h 302"/>
              <a:gd name="T68" fmla="*/ 2147483646 w 459"/>
              <a:gd name="T69" fmla="*/ 2147483646 h 302"/>
              <a:gd name="T70" fmla="*/ 2147483646 w 459"/>
              <a:gd name="T71" fmla="*/ 2147483646 h 302"/>
              <a:gd name="T72" fmla="*/ 2147483646 w 459"/>
              <a:gd name="T73" fmla="*/ 2147483646 h 302"/>
              <a:gd name="T74" fmla="*/ 2147483646 w 459"/>
              <a:gd name="T75" fmla="*/ 2147483646 h 302"/>
              <a:gd name="T76" fmla="*/ 2147483646 w 459"/>
              <a:gd name="T77" fmla="*/ 2147483646 h 302"/>
              <a:gd name="T78" fmla="*/ 2147483646 w 459"/>
              <a:gd name="T79" fmla="*/ 2147483646 h 302"/>
              <a:gd name="T80" fmla="*/ 2147483646 w 459"/>
              <a:gd name="T81" fmla="*/ 2147483646 h 302"/>
              <a:gd name="T82" fmla="*/ 2147483646 w 459"/>
              <a:gd name="T83" fmla="*/ 2147483646 h 302"/>
              <a:gd name="T84" fmla="*/ 2147483646 w 459"/>
              <a:gd name="T85" fmla="*/ 2147483646 h 302"/>
              <a:gd name="T86" fmla="*/ 2147483646 w 459"/>
              <a:gd name="T87" fmla="*/ 2147483646 h 302"/>
              <a:gd name="T88" fmla="*/ 2147483646 w 459"/>
              <a:gd name="T89" fmla="*/ 2147483646 h 302"/>
              <a:gd name="T90" fmla="*/ 2147483646 w 459"/>
              <a:gd name="T91" fmla="*/ 2147483646 h 302"/>
              <a:gd name="T92" fmla="*/ 2147483646 w 459"/>
              <a:gd name="T93" fmla="*/ 2147483646 h 302"/>
              <a:gd name="T94" fmla="*/ 2147483646 w 459"/>
              <a:gd name="T95" fmla="*/ 2147483646 h 302"/>
              <a:gd name="T96" fmla="*/ 2147483646 w 459"/>
              <a:gd name="T97" fmla="*/ 2147483646 h 302"/>
              <a:gd name="T98" fmla="*/ 2147483646 w 459"/>
              <a:gd name="T99" fmla="*/ 2147483646 h 302"/>
              <a:gd name="T100" fmla="*/ 2147483646 w 459"/>
              <a:gd name="T101" fmla="*/ 2147483646 h 302"/>
              <a:gd name="T102" fmla="*/ 2147483646 w 459"/>
              <a:gd name="T103" fmla="*/ 2147483646 h 302"/>
              <a:gd name="T104" fmla="*/ 2147483646 w 459"/>
              <a:gd name="T105" fmla="*/ 2147483646 h 302"/>
              <a:gd name="T106" fmla="*/ 2147483646 w 459"/>
              <a:gd name="T107" fmla="*/ 2147483646 h 302"/>
              <a:gd name="T108" fmla="*/ 2147483646 w 459"/>
              <a:gd name="T109" fmla="*/ 2147483646 h 302"/>
              <a:gd name="T110" fmla="*/ 2147483646 w 459"/>
              <a:gd name="T111" fmla="*/ 2147483646 h 302"/>
              <a:gd name="T112" fmla="*/ 2147483646 w 459"/>
              <a:gd name="T113" fmla="*/ 2147483646 h 30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59" h="302">
                <a:moveTo>
                  <a:pt x="458" y="128"/>
                </a:moveTo>
                <a:cubicBezTo>
                  <a:pt x="450" y="52"/>
                  <a:pt x="450" y="52"/>
                  <a:pt x="450" y="52"/>
                </a:cubicBezTo>
                <a:cubicBezTo>
                  <a:pt x="449" y="50"/>
                  <a:pt x="448" y="47"/>
                  <a:pt x="446" y="46"/>
                </a:cubicBezTo>
                <a:cubicBezTo>
                  <a:pt x="444" y="45"/>
                  <a:pt x="441" y="45"/>
                  <a:pt x="439" y="46"/>
                </a:cubicBezTo>
                <a:cubicBezTo>
                  <a:pt x="366" y="75"/>
                  <a:pt x="366" y="75"/>
                  <a:pt x="366" y="75"/>
                </a:cubicBezTo>
                <a:cubicBezTo>
                  <a:pt x="363" y="76"/>
                  <a:pt x="362" y="78"/>
                  <a:pt x="361" y="81"/>
                </a:cubicBezTo>
                <a:cubicBezTo>
                  <a:pt x="361" y="84"/>
                  <a:pt x="363" y="87"/>
                  <a:pt x="365" y="89"/>
                </a:cubicBezTo>
                <a:cubicBezTo>
                  <a:pt x="379" y="97"/>
                  <a:pt x="379" y="97"/>
                  <a:pt x="379" y="97"/>
                </a:cubicBezTo>
                <a:cubicBezTo>
                  <a:pt x="374" y="106"/>
                  <a:pt x="363" y="125"/>
                  <a:pt x="345" y="147"/>
                </a:cubicBezTo>
                <a:cubicBezTo>
                  <a:pt x="345" y="69"/>
                  <a:pt x="345" y="69"/>
                  <a:pt x="345" y="69"/>
                </a:cubicBezTo>
                <a:cubicBezTo>
                  <a:pt x="345" y="65"/>
                  <a:pt x="341" y="61"/>
                  <a:pt x="337" y="61"/>
                </a:cubicBezTo>
                <a:cubicBezTo>
                  <a:pt x="333" y="61"/>
                  <a:pt x="329" y="65"/>
                  <a:pt x="329" y="69"/>
                </a:cubicBezTo>
                <a:cubicBezTo>
                  <a:pt x="329" y="165"/>
                  <a:pt x="329" y="165"/>
                  <a:pt x="329" y="165"/>
                </a:cubicBezTo>
                <a:cubicBezTo>
                  <a:pt x="316" y="179"/>
                  <a:pt x="301" y="194"/>
                  <a:pt x="284" y="208"/>
                </a:cubicBezTo>
                <a:cubicBezTo>
                  <a:pt x="284" y="19"/>
                  <a:pt x="284" y="19"/>
                  <a:pt x="284" y="19"/>
                </a:cubicBezTo>
                <a:cubicBezTo>
                  <a:pt x="284" y="17"/>
                  <a:pt x="285" y="16"/>
                  <a:pt x="287" y="16"/>
                </a:cubicBezTo>
                <a:cubicBezTo>
                  <a:pt x="326" y="16"/>
                  <a:pt x="326" y="16"/>
                  <a:pt x="326" y="16"/>
                </a:cubicBezTo>
                <a:cubicBezTo>
                  <a:pt x="327" y="16"/>
                  <a:pt x="329" y="17"/>
                  <a:pt x="329" y="19"/>
                </a:cubicBezTo>
                <a:cubicBezTo>
                  <a:pt x="329" y="38"/>
                  <a:pt x="329" y="38"/>
                  <a:pt x="329" y="38"/>
                </a:cubicBezTo>
                <a:cubicBezTo>
                  <a:pt x="329" y="42"/>
                  <a:pt x="333" y="46"/>
                  <a:pt x="337" y="46"/>
                </a:cubicBezTo>
                <a:cubicBezTo>
                  <a:pt x="341" y="46"/>
                  <a:pt x="345" y="42"/>
                  <a:pt x="345" y="38"/>
                </a:cubicBezTo>
                <a:cubicBezTo>
                  <a:pt x="345" y="19"/>
                  <a:pt x="345" y="19"/>
                  <a:pt x="345" y="19"/>
                </a:cubicBezTo>
                <a:cubicBezTo>
                  <a:pt x="345" y="8"/>
                  <a:pt x="336" y="0"/>
                  <a:pt x="326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76" y="0"/>
                  <a:pt x="268" y="8"/>
                  <a:pt x="268" y="19"/>
                </a:cubicBezTo>
                <a:cubicBezTo>
                  <a:pt x="268" y="220"/>
                  <a:pt x="268" y="220"/>
                  <a:pt x="268" y="220"/>
                </a:cubicBezTo>
                <a:cubicBezTo>
                  <a:pt x="266" y="221"/>
                  <a:pt x="265" y="222"/>
                  <a:pt x="263" y="223"/>
                </a:cubicBezTo>
                <a:cubicBezTo>
                  <a:pt x="261" y="225"/>
                  <a:pt x="258" y="227"/>
                  <a:pt x="256" y="228"/>
                </a:cubicBezTo>
                <a:cubicBezTo>
                  <a:pt x="256" y="57"/>
                  <a:pt x="256" y="57"/>
                  <a:pt x="256" y="57"/>
                </a:cubicBezTo>
                <a:cubicBezTo>
                  <a:pt x="256" y="46"/>
                  <a:pt x="247" y="38"/>
                  <a:pt x="236" y="3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187" y="38"/>
                  <a:pt x="178" y="46"/>
                  <a:pt x="178" y="57"/>
                </a:cubicBezTo>
                <a:cubicBezTo>
                  <a:pt x="178" y="262"/>
                  <a:pt x="178" y="262"/>
                  <a:pt x="178" y="262"/>
                </a:cubicBezTo>
                <a:cubicBezTo>
                  <a:pt x="174" y="263"/>
                  <a:pt x="170" y="264"/>
                  <a:pt x="166" y="265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6" y="85"/>
                  <a:pt x="158" y="76"/>
                  <a:pt x="147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8" y="76"/>
                  <a:pt x="89" y="85"/>
                  <a:pt x="89" y="95"/>
                </a:cubicBezTo>
                <a:cubicBezTo>
                  <a:pt x="89" y="280"/>
                  <a:pt x="89" y="280"/>
                  <a:pt x="89" y="280"/>
                </a:cubicBezTo>
                <a:cubicBezTo>
                  <a:pt x="85" y="281"/>
                  <a:pt x="81" y="281"/>
                  <a:pt x="77" y="282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7" y="123"/>
                  <a:pt x="68" y="114"/>
                  <a:pt x="58" y="114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8" y="114"/>
                  <a:pt x="0" y="123"/>
                  <a:pt x="0" y="134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293"/>
                  <a:pt x="8" y="302"/>
                  <a:pt x="19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3" y="302"/>
                  <a:pt x="158" y="299"/>
                  <a:pt x="162" y="295"/>
                </a:cubicBezTo>
                <a:cubicBezTo>
                  <a:pt x="168" y="294"/>
                  <a:pt x="175" y="293"/>
                  <a:pt x="181" y="292"/>
                </a:cubicBezTo>
                <a:cubicBezTo>
                  <a:pt x="184" y="298"/>
                  <a:pt x="190" y="302"/>
                  <a:pt x="198" y="302"/>
                </a:cubicBezTo>
                <a:cubicBezTo>
                  <a:pt x="236" y="302"/>
                  <a:pt x="236" y="302"/>
                  <a:pt x="236" y="302"/>
                </a:cubicBezTo>
                <a:cubicBezTo>
                  <a:pt x="247" y="302"/>
                  <a:pt x="256" y="293"/>
                  <a:pt x="256" y="283"/>
                </a:cubicBezTo>
                <a:cubicBezTo>
                  <a:pt x="256" y="274"/>
                  <a:pt x="256" y="274"/>
                  <a:pt x="256" y="274"/>
                </a:cubicBezTo>
                <a:cubicBezTo>
                  <a:pt x="260" y="273"/>
                  <a:pt x="264" y="271"/>
                  <a:pt x="268" y="270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93"/>
                  <a:pt x="276" y="302"/>
                  <a:pt x="287" y="302"/>
                </a:cubicBezTo>
                <a:cubicBezTo>
                  <a:pt x="326" y="302"/>
                  <a:pt x="326" y="302"/>
                  <a:pt x="326" y="302"/>
                </a:cubicBezTo>
                <a:cubicBezTo>
                  <a:pt x="336" y="302"/>
                  <a:pt x="345" y="293"/>
                  <a:pt x="345" y="283"/>
                </a:cubicBezTo>
                <a:cubicBezTo>
                  <a:pt x="345" y="223"/>
                  <a:pt x="345" y="223"/>
                  <a:pt x="345" y="223"/>
                </a:cubicBezTo>
                <a:cubicBezTo>
                  <a:pt x="391" y="186"/>
                  <a:pt x="422" y="145"/>
                  <a:pt x="434" y="129"/>
                </a:cubicBezTo>
                <a:cubicBezTo>
                  <a:pt x="447" y="137"/>
                  <a:pt x="447" y="137"/>
                  <a:pt x="447" y="137"/>
                </a:cubicBezTo>
                <a:cubicBezTo>
                  <a:pt x="448" y="138"/>
                  <a:pt x="449" y="138"/>
                  <a:pt x="451" y="138"/>
                </a:cubicBezTo>
                <a:cubicBezTo>
                  <a:pt x="451" y="138"/>
                  <a:pt x="451" y="138"/>
                  <a:pt x="451" y="138"/>
                </a:cubicBezTo>
                <a:cubicBezTo>
                  <a:pt x="455" y="138"/>
                  <a:pt x="459" y="135"/>
                  <a:pt x="459" y="130"/>
                </a:cubicBezTo>
                <a:cubicBezTo>
                  <a:pt x="459" y="130"/>
                  <a:pt x="459" y="129"/>
                  <a:pt x="458" y="128"/>
                </a:cubicBezTo>
                <a:close/>
                <a:moveTo>
                  <a:pt x="61" y="283"/>
                </a:moveTo>
                <a:cubicBezTo>
                  <a:pt x="61" y="283"/>
                  <a:pt x="61" y="283"/>
                  <a:pt x="61" y="284"/>
                </a:cubicBezTo>
                <a:cubicBezTo>
                  <a:pt x="39" y="285"/>
                  <a:pt x="26" y="286"/>
                  <a:pt x="25" y="286"/>
                </a:cubicBezTo>
                <a:cubicBezTo>
                  <a:pt x="24" y="286"/>
                  <a:pt x="24" y="286"/>
                  <a:pt x="23" y="286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17" y="286"/>
                  <a:pt x="16" y="284"/>
                  <a:pt x="16" y="283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16" y="132"/>
                  <a:pt x="17" y="130"/>
                  <a:pt x="19" y="130"/>
                </a:cubicBezTo>
                <a:cubicBezTo>
                  <a:pt x="58" y="130"/>
                  <a:pt x="58" y="130"/>
                  <a:pt x="58" y="130"/>
                </a:cubicBezTo>
                <a:cubicBezTo>
                  <a:pt x="59" y="130"/>
                  <a:pt x="61" y="132"/>
                  <a:pt x="61" y="134"/>
                </a:cubicBezTo>
                <a:lnTo>
                  <a:pt x="61" y="283"/>
                </a:lnTo>
                <a:close/>
                <a:moveTo>
                  <a:pt x="150" y="269"/>
                </a:moveTo>
                <a:cubicBezTo>
                  <a:pt x="135" y="273"/>
                  <a:pt x="119" y="276"/>
                  <a:pt x="105" y="278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5" y="93"/>
                  <a:pt x="106" y="92"/>
                  <a:pt x="108" y="92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9" y="92"/>
                  <a:pt x="150" y="93"/>
                  <a:pt x="150" y="95"/>
                </a:cubicBezTo>
                <a:lnTo>
                  <a:pt x="150" y="269"/>
                </a:lnTo>
                <a:close/>
                <a:moveTo>
                  <a:pt x="194" y="57"/>
                </a:moveTo>
                <a:cubicBezTo>
                  <a:pt x="194" y="55"/>
                  <a:pt x="196" y="54"/>
                  <a:pt x="198" y="54"/>
                </a:cubicBezTo>
                <a:cubicBezTo>
                  <a:pt x="236" y="54"/>
                  <a:pt x="236" y="54"/>
                  <a:pt x="236" y="54"/>
                </a:cubicBezTo>
                <a:cubicBezTo>
                  <a:pt x="238" y="54"/>
                  <a:pt x="240" y="55"/>
                  <a:pt x="240" y="57"/>
                </a:cubicBezTo>
                <a:cubicBezTo>
                  <a:pt x="240" y="238"/>
                  <a:pt x="240" y="238"/>
                  <a:pt x="240" y="238"/>
                </a:cubicBezTo>
                <a:cubicBezTo>
                  <a:pt x="225" y="245"/>
                  <a:pt x="210" y="252"/>
                  <a:pt x="194" y="257"/>
                </a:cubicBezTo>
                <a:lnTo>
                  <a:pt x="194" y="57"/>
                </a:lnTo>
                <a:close/>
                <a:moveTo>
                  <a:pt x="240" y="283"/>
                </a:moveTo>
                <a:cubicBezTo>
                  <a:pt x="240" y="284"/>
                  <a:pt x="238" y="286"/>
                  <a:pt x="236" y="286"/>
                </a:cubicBezTo>
                <a:cubicBezTo>
                  <a:pt x="214" y="286"/>
                  <a:pt x="214" y="286"/>
                  <a:pt x="214" y="286"/>
                </a:cubicBezTo>
                <a:cubicBezTo>
                  <a:pt x="222" y="284"/>
                  <a:pt x="231" y="282"/>
                  <a:pt x="240" y="279"/>
                </a:cubicBezTo>
                <a:lnTo>
                  <a:pt x="240" y="283"/>
                </a:lnTo>
                <a:close/>
                <a:moveTo>
                  <a:pt x="329" y="283"/>
                </a:moveTo>
                <a:cubicBezTo>
                  <a:pt x="329" y="284"/>
                  <a:pt x="327" y="286"/>
                  <a:pt x="326" y="286"/>
                </a:cubicBezTo>
                <a:cubicBezTo>
                  <a:pt x="287" y="286"/>
                  <a:pt x="287" y="286"/>
                  <a:pt x="287" y="286"/>
                </a:cubicBezTo>
                <a:cubicBezTo>
                  <a:pt x="285" y="286"/>
                  <a:pt x="284" y="284"/>
                  <a:pt x="284" y="283"/>
                </a:cubicBezTo>
                <a:cubicBezTo>
                  <a:pt x="284" y="263"/>
                  <a:pt x="284" y="263"/>
                  <a:pt x="284" y="263"/>
                </a:cubicBezTo>
                <a:cubicBezTo>
                  <a:pt x="284" y="263"/>
                  <a:pt x="284" y="262"/>
                  <a:pt x="284" y="262"/>
                </a:cubicBezTo>
                <a:cubicBezTo>
                  <a:pt x="300" y="254"/>
                  <a:pt x="315" y="245"/>
                  <a:pt x="329" y="235"/>
                </a:cubicBezTo>
                <a:lnTo>
                  <a:pt x="329" y="283"/>
                </a:lnTo>
                <a:close/>
                <a:moveTo>
                  <a:pt x="435" y="112"/>
                </a:moveTo>
                <a:cubicBezTo>
                  <a:pt x="432" y="110"/>
                  <a:pt x="427" y="111"/>
                  <a:pt x="425" y="114"/>
                </a:cubicBezTo>
                <a:cubicBezTo>
                  <a:pt x="424" y="115"/>
                  <a:pt x="364" y="204"/>
                  <a:pt x="277" y="248"/>
                </a:cubicBezTo>
                <a:cubicBezTo>
                  <a:pt x="254" y="260"/>
                  <a:pt x="226" y="268"/>
                  <a:pt x="197" y="273"/>
                </a:cubicBezTo>
                <a:cubicBezTo>
                  <a:pt x="224" y="264"/>
                  <a:pt x="250" y="252"/>
                  <a:pt x="272" y="236"/>
                </a:cubicBezTo>
                <a:cubicBezTo>
                  <a:pt x="361" y="174"/>
                  <a:pt x="395" y="100"/>
                  <a:pt x="396" y="97"/>
                </a:cubicBezTo>
                <a:cubicBezTo>
                  <a:pt x="398" y="93"/>
                  <a:pt x="397" y="89"/>
                  <a:pt x="393" y="87"/>
                </a:cubicBezTo>
                <a:cubicBezTo>
                  <a:pt x="387" y="83"/>
                  <a:pt x="387" y="83"/>
                  <a:pt x="387" y="83"/>
                </a:cubicBezTo>
                <a:cubicBezTo>
                  <a:pt x="435" y="64"/>
                  <a:pt x="435" y="64"/>
                  <a:pt x="435" y="64"/>
                </a:cubicBezTo>
                <a:cubicBezTo>
                  <a:pt x="441" y="115"/>
                  <a:pt x="441" y="115"/>
                  <a:pt x="441" y="115"/>
                </a:cubicBezTo>
                <a:lnTo>
                  <a:pt x="435" y="1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WUE ROADMAP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BE0436-50F0-93CA-A53D-94B25AA02C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59967" y="1153782"/>
            <a:ext cx="2120647" cy="1274819"/>
          </a:xfrm>
        </p:spPr>
        <p:txBody>
          <a:bodyPr anchor="b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1. </a:t>
            </a:r>
            <a:r>
              <a:rPr lang="en-US" sz="1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 resident of a WICHE state or eligible Pacific Island jurisdiction.</a:t>
            </a:r>
          </a:p>
        </p:txBody>
      </p:sp>
      <p:sp>
        <p:nvSpPr>
          <p:cNvPr id="3" name="Google Shape;594;p39">
            <a:extLst>
              <a:ext uri="{FF2B5EF4-FFF2-40B4-BE49-F238E27FC236}">
                <a16:creationId xmlns:a16="http://schemas.microsoft.com/office/drawing/2014/main" id="{F0C16D2C-D38D-FA2A-06FD-657A6121FD16}"/>
              </a:ext>
            </a:extLst>
          </p:cNvPr>
          <p:cNvSpPr/>
          <p:nvPr/>
        </p:nvSpPr>
        <p:spPr>
          <a:xfrm>
            <a:off x="-1" y="3109030"/>
            <a:ext cx="12192001" cy="1434656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tx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oogle Shape;602;p39">
            <a:extLst>
              <a:ext uri="{FF2B5EF4-FFF2-40B4-BE49-F238E27FC236}">
                <a16:creationId xmlns:a16="http://schemas.microsoft.com/office/drawing/2014/main" id="{E73DE0F3-3360-6250-520D-8967E61B9646}"/>
              </a:ext>
            </a:extLst>
          </p:cNvPr>
          <p:cNvGrpSpPr/>
          <p:nvPr/>
        </p:nvGrpSpPr>
        <p:grpSpPr>
          <a:xfrm>
            <a:off x="7984415" y="2497885"/>
            <a:ext cx="369058" cy="369058"/>
            <a:chOff x="5911820" y="1772729"/>
            <a:chExt cx="334744" cy="334744"/>
          </a:xfrm>
        </p:grpSpPr>
        <p:sp>
          <p:nvSpPr>
            <p:cNvPr id="5" name="Google Shape;603;p39">
              <a:extLst>
                <a:ext uri="{FF2B5EF4-FFF2-40B4-BE49-F238E27FC236}">
                  <a16:creationId xmlns:a16="http://schemas.microsoft.com/office/drawing/2014/main" id="{4DA7CE07-7261-95A5-A225-0622528E0EE3}"/>
                </a:ext>
              </a:extLst>
            </p:cNvPr>
            <p:cNvSpPr/>
            <p:nvPr/>
          </p:nvSpPr>
          <p:spPr>
            <a:xfrm rot="8100000">
              <a:off x="5911820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8" name="Google Shape;604;p39">
              <a:extLst>
                <a:ext uri="{FF2B5EF4-FFF2-40B4-BE49-F238E27FC236}">
                  <a16:creationId xmlns:a16="http://schemas.microsoft.com/office/drawing/2014/main" id="{A196B99E-2A33-1675-DC72-15D46904759F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5</a:t>
              </a:r>
              <a:endParaRPr sz="1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9" name="Google Shape;605;p39">
            <a:extLst>
              <a:ext uri="{FF2B5EF4-FFF2-40B4-BE49-F238E27FC236}">
                <a16:creationId xmlns:a16="http://schemas.microsoft.com/office/drawing/2014/main" id="{56EA911B-80C9-DB5F-BAD1-9E6282F402A4}"/>
              </a:ext>
            </a:extLst>
          </p:cNvPr>
          <p:cNvGrpSpPr/>
          <p:nvPr/>
        </p:nvGrpSpPr>
        <p:grpSpPr>
          <a:xfrm>
            <a:off x="9363092" y="4763881"/>
            <a:ext cx="369059" cy="369058"/>
            <a:chOff x="6950142" y="3645628"/>
            <a:chExt cx="334744" cy="334744"/>
          </a:xfrm>
        </p:grpSpPr>
        <p:sp>
          <p:nvSpPr>
            <p:cNvPr id="10" name="Google Shape;606;p39">
              <a:extLst>
                <a:ext uri="{FF2B5EF4-FFF2-40B4-BE49-F238E27FC236}">
                  <a16:creationId xmlns:a16="http://schemas.microsoft.com/office/drawing/2014/main" id="{C7E3A1DB-4729-A00C-0439-84DADD032102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11" name="Google Shape;607;p39">
              <a:extLst>
                <a:ext uri="{FF2B5EF4-FFF2-40B4-BE49-F238E27FC236}">
                  <a16:creationId xmlns:a16="http://schemas.microsoft.com/office/drawing/2014/main" id="{D7FF1C58-6070-EAF9-19A0-05EA1C565545}"/>
                </a:ext>
              </a:extLst>
            </p:cNvPr>
            <p:cNvSpPr/>
            <p:nvPr/>
          </p:nvSpPr>
          <p:spPr>
            <a:xfrm flipH="1">
              <a:off x="7050461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6</a:t>
              </a:r>
              <a:endParaRPr sz="1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12" name="Google Shape;605;p39">
            <a:extLst>
              <a:ext uri="{FF2B5EF4-FFF2-40B4-BE49-F238E27FC236}">
                <a16:creationId xmlns:a16="http://schemas.microsoft.com/office/drawing/2014/main" id="{4F7F8CCD-6502-B857-E816-B565882971F6}"/>
              </a:ext>
            </a:extLst>
          </p:cNvPr>
          <p:cNvGrpSpPr/>
          <p:nvPr/>
        </p:nvGrpSpPr>
        <p:grpSpPr>
          <a:xfrm>
            <a:off x="6620733" y="4756658"/>
            <a:ext cx="369059" cy="369058"/>
            <a:chOff x="6950142" y="3645628"/>
            <a:chExt cx="334744" cy="334744"/>
          </a:xfrm>
        </p:grpSpPr>
        <p:sp>
          <p:nvSpPr>
            <p:cNvPr id="13" name="Google Shape;606;p39">
              <a:extLst>
                <a:ext uri="{FF2B5EF4-FFF2-40B4-BE49-F238E27FC236}">
                  <a16:creationId xmlns:a16="http://schemas.microsoft.com/office/drawing/2014/main" id="{8982F8B9-9142-2705-968A-FA05F6C5E68B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14" name="Google Shape;607;p39">
              <a:extLst>
                <a:ext uri="{FF2B5EF4-FFF2-40B4-BE49-F238E27FC236}">
                  <a16:creationId xmlns:a16="http://schemas.microsoft.com/office/drawing/2014/main" id="{0782B233-234D-3DFA-6201-84FADF55557E}"/>
                </a:ext>
              </a:extLst>
            </p:cNvPr>
            <p:cNvSpPr/>
            <p:nvPr/>
          </p:nvSpPr>
          <p:spPr>
            <a:xfrm flipH="1">
              <a:off x="7050461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4</a:t>
              </a:r>
              <a:endParaRPr sz="1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15" name="Google Shape;605;p39">
            <a:extLst>
              <a:ext uri="{FF2B5EF4-FFF2-40B4-BE49-F238E27FC236}">
                <a16:creationId xmlns:a16="http://schemas.microsoft.com/office/drawing/2014/main" id="{60F6CEA8-B4FB-7021-8FBB-0CBC6E073677}"/>
              </a:ext>
            </a:extLst>
          </p:cNvPr>
          <p:cNvGrpSpPr/>
          <p:nvPr/>
        </p:nvGrpSpPr>
        <p:grpSpPr>
          <a:xfrm>
            <a:off x="3899402" y="4749435"/>
            <a:ext cx="369059" cy="369058"/>
            <a:chOff x="6950142" y="3645628"/>
            <a:chExt cx="334744" cy="334744"/>
          </a:xfrm>
        </p:grpSpPr>
        <p:sp>
          <p:nvSpPr>
            <p:cNvPr id="16" name="Google Shape;606;p39">
              <a:extLst>
                <a:ext uri="{FF2B5EF4-FFF2-40B4-BE49-F238E27FC236}">
                  <a16:creationId xmlns:a16="http://schemas.microsoft.com/office/drawing/2014/main" id="{E497A8DF-BC1D-16A9-56CC-F3360869FB19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17" name="Google Shape;607;p39">
              <a:extLst>
                <a:ext uri="{FF2B5EF4-FFF2-40B4-BE49-F238E27FC236}">
                  <a16:creationId xmlns:a16="http://schemas.microsoft.com/office/drawing/2014/main" id="{A08F81F5-92C2-B50D-BEE3-34EFEA8771AB}"/>
                </a:ext>
              </a:extLst>
            </p:cNvPr>
            <p:cNvSpPr/>
            <p:nvPr/>
          </p:nvSpPr>
          <p:spPr>
            <a:xfrm flipH="1">
              <a:off x="7050461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2</a:t>
              </a:r>
              <a:endParaRPr sz="1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18" name="Google Shape;602;p39">
            <a:extLst>
              <a:ext uri="{FF2B5EF4-FFF2-40B4-BE49-F238E27FC236}">
                <a16:creationId xmlns:a16="http://schemas.microsoft.com/office/drawing/2014/main" id="{06AFB0F4-0595-34D6-D975-C4A23AD7FCBF}"/>
              </a:ext>
            </a:extLst>
          </p:cNvPr>
          <p:cNvGrpSpPr/>
          <p:nvPr/>
        </p:nvGrpSpPr>
        <p:grpSpPr>
          <a:xfrm>
            <a:off x="5237384" y="2503045"/>
            <a:ext cx="369058" cy="369058"/>
            <a:chOff x="5911820" y="1772729"/>
            <a:chExt cx="334744" cy="334744"/>
          </a:xfrm>
        </p:grpSpPr>
        <p:sp>
          <p:nvSpPr>
            <p:cNvPr id="19" name="Google Shape;603;p39">
              <a:extLst>
                <a:ext uri="{FF2B5EF4-FFF2-40B4-BE49-F238E27FC236}">
                  <a16:creationId xmlns:a16="http://schemas.microsoft.com/office/drawing/2014/main" id="{AD7BB778-C1BB-672C-0918-05E16F3D07D3}"/>
                </a:ext>
              </a:extLst>
            </p:cNvPr>
            <p:cNvSpPr/>
            <p:nvPr/>
          </p:nvSpPr>
          <p:spPr>
            <a:xfrm rot="8100000">
              <a:off x="5911820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20" name="Google Shape;604;p39">
              <a:extLst>
                <a:ext uri="{FF2B5EF4-FFF2-40B4-BE49-F238E27FC236}">
                  <a16:creationId xmlns:a16="http://schemas.microsoft.com/office/drawing/2014/main" id="{AAB3F53A-1FD8-8B86-0DD5-B7B3CD102C63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3</a:t>
              </a:r>
              <a:endParaRPr sz="1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grpSp>
        <p:nvGrpSpPr>
          <p:cNvPr id="21" name="Google Shape;602;p39">
            <a:extLst>
              <a:ext uri="{FF2B5EF4-FFF2-40B4-BE49-F238E27FC236}">
                <a16:creationId xmlns:a16="http://schemas.microsoft.com/office/drawing/2014/main" id="{A505C36E-D152-E34B-7AD7-C817121CB521}"/>
              </a:ext>
            </a:extLst>
          </p:cNvPr>
          <p:cNvGrpSpPr/>
          <p:nvPr/>
        </p:nvGrpSpPr>
        <p:grpSpPr>
          <a:xfrm>
            <a:off x="2532624" y="2510143"/>
            <a:ext cx="369058" cy="369058"/>
            <a:chOff x="5911820" y="1772729"/>
            <a:chExt cx="334744" cy="334744"/>
          </a:xfrm>
          <a:solidFill>
            <a:schemeClr val="accent4"/>
          </a:solidFill>
        </p:grpSpPr>
        <p:sp>
          <p:nvSpPr>
            <p:cNvPr id="22" name="Google Shape;603;p39">
              <a:extLst>
                <a:ext uri="{FF2B5EF4-FFF2-40B4-BE49-F238E27FC236}">
                  <a16:creationId xmlns:a16="http://schemas.microsoft.com/office/drawing/2014/main" id="{C3E866C1-EA61-089B-7B02-5CEBC01653E2}"/>
                </a:ext>
              </a:extLst>
            </p:cNvPr>
            <p:cNvSpPr/>
            <p:nvPr/>
          </p:nvSpPr>
          <p:spPr>
            <a:xfrm rot="8100000">
              <a:off x="5911820" y="17727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  <p:sp>
          <p:nvSpPr>
            <p:cNvPr id="23" name="Google Shape;604;p39">
              <a:extLst>
                <a:ext uri="{FF2B5EF4-FFF2-40B4-BE49-F238E27FC236}">
                  <a16:creationId xmlns:a16="http://schemas.microsoft.com/office/drawing/2014/main" id="{70C33D64-50B8-BB73-FA19-83E35600EEF6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tamaran"/>
                </a:rPr>
                <a:t>1</a:t>
              </a:r>
              <a:endParaRPr sz="1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tamaran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65E8E31-8DF5-7B69-A936-31A0C813DD6D}"/>
              </a:ext>
            </a:extLst>
          </p:cNvPr>
          <p:cNvSpPr txBox="1">
            <a:spLocks/>
          </p:cNvSpPr>
          <p:nvPr/>
        </p:nvSpPr>
        <p:spPr>
          <a:xfrm>
            <a:off x="4359024" y="1153782"/>
            <a:ext cx="2120647" cy="1274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.Lucida Grande UI Regular"/>
              <a:buChar char="►"/>
              <a:tabLst/>
              <a:defRPr sz="2800" b="1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sz="1800" dirty="0"/>
              <a:t>3. </a:t>
            </a:r>
            <a:r>
              <a:rPr lang="en-US" sz="1800" b="0" dirty="0">
                <a:solidFill>
                  <a:schemeClr val="tx1"/>
                </a:solidFill>
              </a:rPr>
              <a:t>Check to see if the desired major is eligible.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6A185A2-E834-77D3-00BA-2F5D9694C2A4}"/>
              </a:ext>
            </a:extLst>
          </p:cNvPr>
          <p:cNvSpPr txBox="1">
            <a:spLocks/>
          </p:cNvSpPr>
          <p:nvPr/>
        </p:nvSpPr>
        <p:spPr>
          <a:xfrm>
            <a:off x="7114836" y="1153782"/>
            <a:ext cx="2120647" cy="127481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.Lucida Grande UI Regular"/>
              <a:buChar char="►"/>
              <a:tabLst/>
              <a:defRPr sz="2800" b="1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.Lucida Grande UI Regular"/>
              <a:buNone/>
            </a:pPr>
            <a:r>
              <a:rPr lang="en-US" sz="1800" dirty="0"/>
              <a:t>5. </a:t>
            </a:r>
            <a:r>
              <a:rPr lang="en-US" sz="1800" b="0" dirty="0">
                <a:solidFill>
                  <a:schemeClr val="tx1"/>
                </a:solidFill>
              </a:rPr>
              <a:t>Determine if a separate application is required.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984E460-A5CF-88A4-43CF-A4F9E5E8CE16}"/>
              </a:ext>
            </a:extLst>
          </p:cNvPr>
          <p:cNvSpPr txBox="1">
            <a:spLocks/>
          </p:cNvSpPr>
          <p:nvPr/>
        </p:nvSpPr>
        <p:spPr>
          <a:xfrm>
            <a:off x="1659967" y="5196060"/>
            <a:ext cx="2787342" cy="1177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.Lucida Grande UI Regular"/>
              <a:buChar char="►"/>
              <a:tabLst/>
              <a:defRPr sz="2800" b="1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.Lucida Grande UI Regular"/>
              <a:buNone/>
            </a:pPr>
            <a:r>
              <a:rPr lang="en-US" sz="1800" dirty="0"/>
              <a:t>2. </a:t>
            </a:r>
            <a:r>
              <a:rPr lang="en-US" sz="1800" b="0" dirty="0">
                <a:solidFill>
                  <a:schemeClr val="tx1"/>
                </a:solidFill>
              </a:rPr>
              <a:t>Search for colleges on the WUE Savings Finder at </a:t>
            </a:r>
            <a:r>
              <a:rPr lang="en-US" sz="1800" b="0" dirty="0">
                <a:solidFill>
                  <a:schemeClr val="tx1"/>
                </a:solidFill>
                <a:hlinkClick r:id="rId2"/>
              </a:rPr>
              <a:t>wiche.edu/tuition-savings/wue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AA7BAEF-4B3C-800B-1BEB-F17AD8D1247C}"/>
              </a:ext>
            </a:extLst>
          </p:cNvPr>
          <p:cNvSpPr txBox="1">
            <a:spLocks/>
          </p:cNvSpPr>
          <p:nvPr/>
        </p:nvSpPr>
        <p:spPr>
          <a:xfrm>
            <a:off x="4970442" y="5196060"/>
            <a:ext cx="3663906" cy="127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.Lucida Grande UI Regular"/>
              <a:buChar char="►"/>
              <a:tabLst/>
              <a:defRPr sz="2800" b="1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sz="1800" dirty="0"/>
              <a:t>4. </a:t>
            </a:r>
            <a:r>
              <a:rPr lang="en-US" sz="1800" b="0" dirty="0">
                <a:solidFill>
                  <a:schemeClr val="tx1"/>
                </a:solidFill>
              </a:rPr>
              <a:t>Check application deadlines and/or minimum requirements. WUE is not guaranteed, you must qualify.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EA77B2-F0D6-3649-1A49-E0A7DC698ED1}"/>
              </a:ext>
            </a:extLst>
          </p:cNvPr>
          <p:cNvSpPr txBox="1">
            <a:spLocks/>
          </p:cNvSpPr>
          <p:nvPr/>
        </p:nvSpPr>
        <p:spPr>
          <a:xfrm>
            <a:off x="9214235" y="5196060"/>
            <a:ext cx="2120647" cy="127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5138" indent="-4651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.Lucida Grande UI Regular"/>
              <a:buChar char="►"/>
              <a:tabLst/>
              <a:defRPr sz="2800" b="1" i="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sz="1800" dirty="0"/>
              <a:t>6. </a:t>
            </a:r>
            <a:r>
              <a:rPr lang="en-US" sz="1800" dirty="0">
                <a:solidFill>
                  <a:schemeClr val="tx1"/>
                </a:solidFill>
              </a:rPr>
              <a:t>Apply directly to the college.</a:t>
            </a:r>
          </a:p>
        </p:txBody>
      </p:sp>
    </p:spTree>
    <p:extLst>
      <p:ext uri="{BB962C8B-B14F-4D97-AF65-F5344CB8AC3E}">
        <p14:creationId xmlns:p14="http://schemas.microsoft.com/office/powerpoint/2010/main" val="20403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5EF9-48AD-C187-088B-C3365FD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609B-236A-36D4-2BFC-5D71446568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02675" y="1512225"/>
            <a:ext cx="9175532" cy="4712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Institutions set their own requirements to qualify for the WUE rate; requirements vary by college.</a:t>
            </a:r>
          </a:p>
          <a:p>
            <a:pPr marL="0" indent="0">
              <a:buNone/>
            </a:pPr>
            <a:r>
              <a:rPr lang="en-US" dirty="0"/>
              <a:t>WUE is not automatically awarded to western region residents — you must qualify.</a:t>
            </a:r>
          </a:p>
          <a:p>
            <a:pPr marL="0" indent="0">
              <a:buNone/>
            </a:pPr>
            <a:r>
              <a:rPr lang="en-US" dirty="0"/>
              <a:t>Remain in good academic standing to keep your WUE rate</a:t>
            </a:r>
          </a:p>
          <a:p>
            <a:pPr marL="0" indent="0">
              <a:buNone/>
            </a:pPr>
            <a:r>
              <a:rPr lang="en-US" dirty="0"/>
              <a:t>You can’t establish in-state residency while on WUE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E463EC2-04AA-8033-D102-75179ED32C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3048" y="4321071"/>
            <a:ext cx="602456" cy="692487"/>
          </a:xfrm>
          <a:custGeom>
            <a:avLst/>
            <a:gdLst>
              <a:gd name="T0" fmla="*/ 2147483646 w 1240"/>
              <a:gd name="T1" fmla="*/ 2147483646 h 1427"/>
              <a:gd name="T2" fmla="*/ 2147483646 w 1240"/>
              <a:gd name="T3" fmla="*/ 2147483646 h 1427"/>
              <a:gd name="T4" fmla="*/ 2147483646 w 1240"/>
              <a:gd name="T5" fmla="*/ 2147483646 h 1427"/>
              <a:gd name="T6" fmla="*/ 2147483646 w 1240"/>
              <a:gd name="T7" fmla="*/ 2147483646 h 1427"/>
              <a:gd name="T8" fmla="*/ 2147483646 w 1240"/>
              <a:gd name="T9" fmla="*/ 2147483646 h 1427"/>
              <a:gd name="T10" fmla="*/ 2147483646 w 1240"/>
              <a:gd name="T11" fmla="*/ 2147483646 h 1427"/>
              <a:gd name="T12" fmla="*/ 2147483646 w 1240"/>
              <a:gd name="T13" fmla="*/ 2147483646 h 1427"/>
              <a:gd name="T14" fmla="*/ 2147483646 w 1240"/>
              <a:gd name="T15" fmla="*/ 2147483646 h 1427"/>
              <a:gd name="T16" fmla="*/ 2147483646 w 1240"/>
              <a:gd name="T17" fmla="*/ 2147483646 h 1427"/>
              <a:gd name="T18" fmla="*/ 2147483646 w 1240"/>
              <a:gd name="T19" fmla="*/ 2147483646 h 1427"/>
              <a:gd name="T20" fmla="*/ 2147483646 w 1240"/>
              <a:gd name="T21" fmla="*/ 2147483646 h 1427"/>
              <a:gd name="T22" fmla="*/ 2147483646 w 1240"/>
              <a:gd name="T23" fmla="*/ 2147483646 h 1427"/>
              <a:gd name="T24" fmla="*/ 2147483646 w 1240"/>
              <a:gd name="T25" fmla="*/ 2147483646 h 1427"/>
              <a:gd name="T26" fmla="*/ 2147483646 w 1240"/>
              <a:gd name="T27" fmla="*/ 2147483646 h 1427"/>
              <a:gd name="T28" fmla="*/ 2147483646 w 1240"/>
              <a:gd name="T29" fmla="*/ 2147483646 h 1427"/>
              <a:gd name="T30" fmla="*/ 2147483646 w 1240"/>
              <a:gd name="T31" fmla="*/ 2147483646 h 1427"/>
              <a:gd name="T32" fmla="*/ 2147483646 w 1240"/>
              <a:gd name="T33" fmla="*/ 2147483646 h 1427"/>
              <a:gd name="T34" fmla="*/ 2147483646 w 1240"/>
              <a:gd name="T35" fmla="*/ 2147483646 h 1427"/>
              <a:gd name="T36" fmla="*/ 2147483646 w 1240"/>
              <a:gd name="T37" fmla="*/ 2147483646 h 1427"/>
              <a:gd name="T38" fmla="*/ 2147483646 w 1240"/>
              <a:gd name="T39" fmla="*/ 2147483646 h 1427"/>
              <a:gd name="T40" fmla="*/ 2147483646 w 1240"/>
              <a:gd name="T41" fmla="*/ 2147483646 h 1427"/>
              <a:gd name="T42" fmla="*/ 2147483646 w 1240"/>
              <a:gd name="T43" fmla="*/ 2147483646 h 1427"/>
              <a:gd name="T44" fmla="*/ 2147483646 w 1240"/>
              <a:gd name="T45" fmla="*/ 2147483646 h 1427"/>
              <a:gd name="T46" fmla="*/ 2147483646 w 1240"/>
              <a:gd name="T47" fmla="*/ 2147483646 h 1427"/>
              <a:gd name="T48" fmla="*/ 2147483646 w 1240"/>
              <a:gd name="T49" fmla="*/ 2147483646 h 1427"/>
              <a:gd name="T50" fmla="*/ 2147483646 w 1240"/>
              <a:gd name="T51" fmla="*/ 2147483646 h 1427"/>
              <a:gd name="T52" fmla="*/ 2147483646 w 1240"/>
              <a:gd name="T53" fmla="*/ 2147483646 h 1427"/>
              <a:gd name="T54" fmla="*/ 2147483646 w 1240"/>
              <a:gd name="T55" fmla="*/ 2147483646 h 1427"/>
              <a:gd name="T56" fmla="*/ 2147483646 w 1240"/>
              <a:gd name="T57" fmla="*/ 2147483646 h 1427"/>
              <a:gd name="T58" fmla="*/ 2147483646 w 1240"/>
              <a:gd name="T59" fmla="*/ 2147483646 h 1427"/>
              <a:gd name="T60" fmla="*/ 2147483646 w 1240"/>
              <a:gd name="T61" fmla="*/ 2147483646 h 1427"/>
              <a:gd name="T62" fmla="*/ 2147483646 w 1240"/>
              <a:gd name="T63" fmla="*/ 2147483646 h 1427"/>
              <a:gd name="T64" fmla="*/ 2147483646 w 1240"/>
              <a:gd name="T65" fmla="*/ 2147483646 h 1427"/>
              <a:gd name="T66" fmla="*/ 2147483646 w 1240"/>
              <a:gd name="T67" fmla="*/ 2147483646 h 1427"/>
              <a:gd name="T68" fmla="*/ 2147483646 w 1240"/>
              <a:gd name="T69" fmla="*/ 2147483646 h 1427"/>
              <a:gd name="T70" fmla="*/ 2147483646 w 1240"/>
              <a:gd name="T71" fmla="*/ 2147483646 h 1427"/>
              <a:gd name="T72" fmla="*/ 2147483646 w 1240"/>
              <a:gd name="T73" fmla="*/ 2147483646 h 1427"/>
              <a:gd name="T74" fmla="*/ 2147483646 w 1240"/>
              <a:gd name="T75" fmla="*/ 2147483646 h 1427"/>
              <a:gd name="T76" fmla="*/ 2147483646 w 1240"/>
              <a:gd name="T77" fmla="*/ 2147483646 h 1427"/>
              <a:gd name="T78" fmla="*/ 2147483646 w 1240"/>
              <a:gd name="T79" fmla="*/ 2147483646 h 1427"/>
              <a:gd name="T80" fmla="*/ 2147483646 w 1240"/>
              <a:gd name="T81" fmla="*/ 0 h 1427"/>
              <a:gd name="T82" fmla="*/ 2147483646 w 1240"/>
              <a:gd name="T83" fmla="*/ 2147483646 h 1427"/>
              <a:gd name="T84" fmla="*/ 2147483646 w 1240"/>
              <a:gd name="T85" fmla="*/ 2147483646 h 1427"/>
              <a:gd name="T86" fmla="*/ 2147483646 w 1240"/>
              <a:gd name="T87" fmla="*/ 2147483646 h 1427"/>
              <a:gd name="T88" fmla="*/ 2147483646 w 1240"/>
              <a:gd name="T89" fmla="*/ 2147483646 h 1427"/>
              <a:gd name="T90" fmla="*/ 2147483646 w 1240"/>
              <a:gd name="T91" fmla="*/ 2147483646 h 1427"/>
              <a:gd name="T92" fmla="*/ 2147483646 w 1240"/>
              <a:gd name="T93" fmla="*/ 2147483646 h 1427"/>
              <a:gd name="T94" fmla="*/ 2147483646 w 1240"/>
              <a:gd name="T95" fmla="*/ 2147483646 h 1427"/>
              <a:gd name="T96" fmla="*/ 2147483646 w 1240"/>
              <a:gd name="T97" fmla="*/ 2147483646 h 14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0" h="1427">
                <a:moveTo>
                  <a:pt x="1105" y="325"/>
                </a:moveTo>
                <a:cubicBezTo>
                  <a:pt x="1105" y="341"/>
                  <a:pt x="1095" y="351"/>
                  <a:pt x="1079" y="351"/>
                </a:cubicBezTo>
                <a:cubicBezTo>
                  <a:pt x="1079" y="351"/>
                  <a:pt x="857" y="351"/>
                  <a:pt x="570" y="351"/>
                </a:cubicBezTo>
                <a:cubicBezTo>
                  <a:pt x="554" y="351"/>
                  <a:pt x="544" y="341"/>
                  <a:pt x="544" y="325"/>
                </a:cubicBezTo>
                <a:cubicBezTo>
                  <a:pt x="544" y="311"/>
                  <a:pt x="547" y="299"/>
                  <a:pt x="580" y="299"/>
                </a:cubicBezTo>
                <a:cubicBezTo>
                  <a:pt x="580" y="299"/>
                  <a:pt x="1016" y="298"/>
                  <a:pt x="1079" y="298"/>
                </a:cubicBezTo>
                <a:cubicBezTo>
                  <a:pt x="1095" y="298"/>
                  <a:pt x="1105" y="311"/>
                  <a:pt x="1105" y="325"/>
                </a:cubicBezTo>
                <a:close/>
                <a:moveTo>
                  <a:pt x="1079" y="590"/>
                </a:moveTo>
                <a:cubicBezTo>
                  <a:pt x="1016" y="590"/>
                  <a:pt x="738" y="591"/>
                  <a:pt x="738" y="591"/>
                </a:cubicBezTo>
                <a:cubicBezTo>
                  <a:pt x="705" y="591"/>
                  <a:pt x="702" y="603"/>
                  <a:pt x="702" y="616"/>
                </a:cubicBezTo>
                <a:cubicBezTo>
                  <a:pt x="702" y="632"/>
                  <a:pt x="712" y="642"/>
                  <a:pt x="728" y="642"/>
                </a:cubicBezTo>
                <a:cubicBezTo>
                  <a:pt x="1015" y="642"/>
                  <a:pt x="1079" y="642"/>
                  <a:pt x="1079" y="642"/>
                </a:cubicBezTo>
                <a:cubicBezTo>
                  <a:pt x="1095" y="642"/>
                  <a:pt x="1105" y="632"/>
                  <a:pt x="1105" y="616"/>
                </a:cubicBezTo>
                <a:cubicBezTo>
                  <a:pt x="1105" y="603"/>
                  <a:pt x="1095" y="590"/>
                  <a:pt x="1079" y="590"/>
                </a:cubicBezTo>
                <a:close/>
                <a:moveTo>
                  <a:pt x="1079" y="891"/>
                </a:moveTo>
                <a:cubicBezTo>
                  <a:pt x="1016" y="891"/>
                  <a:pt x="818" y="892"/>
                  <a:pt x="818" y="892"/>
                </a:cubicBezTo>
                <a:cubicBezTo>
                  <a:pt x="786" y="892"/>
                  <a:pt x="782" y="905"/>
                  <a:pt x="782" y="918"/>
                </a:cubicBezTo>
                <a:cubicBezTo>
                  <a:pt x="782" y="934"/>
                  <a:pt x="792" y="944"/>
                  <a:pt x="808" y="944"/>
                </a:cubicBezTo>
                <a:cubicBezTo>
                  <a:pt x="1051" y="944"/>
                  <a:pt x="1077" y="944"/>
                  <a:pt x="1079" y="944"/>
                </a:cubicBezTo>
                <a:cubicBezTo>
                  <a:pt x="1095" y="944"/>
                  <a:pt x="1105" y="934"/>
                  <a:pt x="1105" y="918"/>
                </a:cubicBezTo>
                <a:cubicBezTo>
                  <a:pt x="1105" y="905"/>
                  <a:pt x="1095" y="891"/>
                  <a:pt x="1079" y="891"/>
                </a:cubicBezTo>
                <a:close/>
                <a:moveTo>
                  <a:pt x="675" y="1359"/>
                </a:moveTo>
                <a:cubicBezTo>
                  <a:pt x="672" y="1371"/>
                  <a:pt x="661" y="1378"/>
                  <a:pt x="647" y="1378"/>
                </a:cubicBezTo>
                <a:cubicBezTo>
                  <a:pt x="598" y="1373"/>
                  <a:pt x="552" y="1350"/>
                  <a:pt x="527" y="1336"/>
                </a:cubicBezTo>
                <a:cubicBezTo>
                  <a:pt x="526" y="1342"/>
                  <a:pt x="525" y="1349"/>
                  <a:pt x="525" y="1356"/>
                </a:cubicBezTo>
                <a:cubicBezTo>
                  <a:pt x="525" y="1369"/>
                  <a:pt x="528" y="1381"/>
                  <a:pt x="532" y="1390"/>
                </a:cubicBezTo>
                <a:cubicBezTo>
                  <a:pt x="533" y="1392"/>
                  <a:pt x="533" y="1392"/>
                  <a:pt x="533" y="1392"/>
                </a:cubicBezTo>
                <a:cubicBezTo>
                  <a:pt x="538" y="1406"/>
                  <a:pt x="532" y="1414"/>
                  <a:pt x="528" y="1418"/>
                </a:cubicBezTo>
                <a:cubicBezTo>
                  <a:pt x="521" y="1426"/>
                  <a:pt x="514" y="1427"/>
                  <a:pt x="509" y="1427"/>
                </a:cubicBezTo>
                <a:cubicBezTo>
                  <a:pt x="506" y="1427"/>
                  <a:pt x="506" y="1427"/>
                  <a:pt x="506" y="1427"/>
                </a:cubicBezTo>
                <a:cubicBezTo>
                  <a:pt x="471" y="1422"/>
                  <a:pt x="448" y="1395"/>
                  <a:pt x="428" y="1366"/>
                </a:cubicBezTo>
                <a:cubicBezTo>
                  <a:pt x="414" y="1348"/>
                  <a:pt x="399" y="1322"/>
                  <a:pt x="382" y="1287"/>
                </a:cubicBezTo>
                <a:cubicBezTo>
                  <a:pt x="367" y="1319"/>
                  <a:pt x="352" y="1346"/>
                  <a:pt x="337" y="1366"/>
                </a:cubicBezTo>
                <a:cubicBezTo>
                  <a:pt x="311" y="1400"/>
                  <a:pt x="289" y="1422"/>
                  <a:pt x="259" y="1427"/>
                </a:cubicBezTo>
                <a:cubicBezTo>
                  <a:pt x="256" y="1427"/>
                  <a:pt x="256" y="1427"/>
                  <a:pt x="256" y="1427"/>
                </a:cubicBezTo>
                <a:cubicBezTo>
                  <a:pt x="247" y="1427"/>
                  <a:pt x="241" y="1424"/>
                  <a:pt x="234" y="1418"/>
                </a:cubicBezTo>
                <a:cubicBezTo>
                  <a:pt x="232" y="1415"/>
                  <a:pt x="232" y="1415"/>
                  <a:pt x="232" y="1415"/>
                </a:cubicBezTo>
                <a:cubicBezTo>
                  <a:pt x="227" y="1404"/>
                  <a:pt x="229" y="1396"/>
                  <a:pt x="232" y="1391"/>
                </a:cubicBezTo>
                <a:cubicBezTo>
                  <a:pt x="236" y="1380"/>
                  <a:pt x="238" y="1368"/>
                  <a:pt x="238" y="1356"/>
                </a:cubicBezTo>
                <a:cubicBezTo>
                  <a:pt x="238" y="1349"/>
                  <a:pt x="237" y="1342"/>
                  <a:pt x="236" y="1336"/>
                </a:cubicBezTo>
                <a:cubicBezTo>
                  <a:pt x="205" y="1354"/>
                  <a:pt x="162" y="1373"/>
                  <a:pt x="117" y="1378"/>
                </a:cubicBezTo>
                <a:cubicBezTo>
                  <a:pt x="117" y="1378"/>
                  <a:pt x="117" y="1378"/>
                  <a:pt x="117" y="1378"/>
                </a:cubicBezTo>
                <a:cubicBezTo>
                  <a:pt x="103" y="1378"/>
                  <a:pt x="93" y="1371"/>
                  <a:pt x="90" y="1359"/>
                </a:cubicBezTo>
                <a:cubicBezTo>
                  <a:pt x="86" y="1345"/>
                  <a:pt x="92" y="1333"/>
                  <a:pt x="103" y="1327"/>
                </a:cubicBezTo>
                <a:cubicBezTo>
                  <a:pt x="105" y="1326"/>
                  <a:pt x="105" y="1326"/>
                  <a:pt x="105" y="1326"/>
                </a:cubicBezTo>
                <a:cubicBezTo>
                  <a:pt x="109" y="1325"/>
                  <a:pt x="125" y="1313"/>
                  <a:pt x="144" y="1289"/>
                </a:cubicBezTo>
                <a:cubicBezTo>
                  <a:pt x="160" y="1268"/>
                  <a:pt x="183" y="1235"/>
                  <a:pt x="202" y="1194"/>
                </a:cubicBezTo>
                <a:cubicBezTo>
                  <a:pt x="209" y="1180"/>
                  <a:pt x="216" y="1164"/>
                  <a:pt x="222" y="1149"/>
                </a:cubicBezTo>
                <a:cubicBezTo>
                  <a:pt x="185" y="1137"/>
                  <a:pt x="152" y="1117"/>
                  <a:pt x="123" y="1088"/>
                </a:cubicBezTo>
                <a:cubicBezTo>
                  <a:pt x="113" y="1078"/>
                  <a:pt x="113" y="1061"/>
                  <a:pt x="122" y="1051"/>
                </a:cubicBezTo>
                <a:cubicBezTo>
                  <a:pt x="137" y="1036"/>
                  <a:pt x="137" y="1036"/>
                  <a:pt x="137" y="1036"/>
                </a:cubicBezTo>
                <a:cubicBezTo>
                  <a:pt x="92" y="998"/>
                  <a:pt x="0" y="899"/>
                  <a:pt x="38" y="758"/>
                </a:cubicBezTo>
                <a:cubicBezTo>
                  <a:pt x="42" y="744"/>
                  <a:pt x="56" y="736"/>
                  <a:pt x="70" y="739"/>
                </a:cubicBezTo>
                <a:cubicBezTo>
                  <a:pt x="90" y="745"/>
                  <a:pt x="90" y="745"/>
                  <a:pt x="90" y="745"/>
                </a:cubicBezTo>
                <a:cubicBezTo>
                  <a:pt x="101" y="686"/>
                  <a:pt x="140" y="558"/>
                  <a:pt x="282" y="520"/>
                </a:cubicBezTo>
                <a:cubicBezTo>
                  <a:pt x="296" y="516"/>
                  <a:pt x="310" y="524"/>
                  <a:pt x="313" y="538"/>
                </a:cubicBezTo>
                <a:cubicBezTo>
                  <a:pt x="319" y="558"/>
                  <a:pt x="319" y="558"/>
                  <a:pt x="319" y="558"/>
                </a:cubicBezTo>
                <a:cubicBezTo>
                  <a:pt x="344" y="549"/>
                  <a:pt x="383" y="538"/>
                  <a:pt x="430" y="538"/>
                </a:cubicBezTo>
                <a:cubicBezTo>
                  <a:pt x="500" y="538"/>
                  <a:pt x="561" y="563"/>
                  <a:pt x="610" y="612"/>
                </a:cubicBezTo>
                <a:cubicBezTo>
                  <a:pt x="620" y="622"/>
                  <a:pt x="620" y="638"/>
                  <a:pt x="610" y="648"/>
                </a:cubicBezTo>
                <a:cubicBezTo>
                  <a:pt x="596" y="663"/>
                  <a:pt x="596" y="663"/>
                  <a:pt x="596" y="663"/>
                </a:cubicBezTo>
                <a:cubicBezTo>
                  <a:pt x="616" y="680"/>
                  <a:pt x="646" y="711"/>
                  <a:pt x="668" y="749"/>
                </a:cubicBezTo>
                <a:cubicBezTo>
                  <a:pt x="703" y="810"/>
                  <a:pt x="712" y="875"/>
                  <a:pt x="694" y="942"/>
                </a:cubicBezTo>
                <a:cubicBezTo>
                  <a:pt x="694" y="942"/>
                  <a:pt x="694" y="942"/>
                  <a:pt x="694" y="942"/>
                </a:cubicBezTo>
                <a:cubicBezTo>
                  <a:pt x="691" y="953"/>
                  <a:pt x="681" y="960"/>
                  <a:pt x="669" y="961"/>
                </a:cubicBezTo>
                <a:cubicBezTo>
                  <a:pt x="661" y="961"/>
                  <a:pt x="642" y="955"/>
                  <a:pt x="642" y="955"/>
                </a:cubicBezTo>
                <a:cubicBezTo>
                  <a:pt x="634" y="998"/>
                  <a:pt x="609" y="1082"/>
                  <a:pt x="538" y="1137"/>
                </a:cubicBezTo>
                <a:cubicBezTo>
                  <a:pt x="552" y="1174"/>
                  <a:pt x="569" y="1210"/>
                  <a:pt x="581" y="1232"/>
                </a:cubicBezTo>
                <a:cubicBezTo>
                  <a:pt x="615" y="1293"/>
                  <a:pt x="649" y="1324"/>
                  <a:pt x="658" y="1326"/>
                </a:cubicBezTo>
                <a:cubicBezTo>
                  <a:pt x="660" y="1327"/>
                  <a:pt x="660" y="1327"/>
                  <a:pt x="660" y="1327"/>
                </a:cubicBezTo>
                <a:cubicBezTo>
                  <a:pt x="672" y="1333"/>
                  <a:pt x="678" y="1346"/>
                  <a:pt x="675" y="1359"/>
                </a:cubicBezTo>
                <a:close/>
                <a:moveTo>
                  <a:pt x="592" y="943"/>
                </a:moveTo>
                <a:cubicBezTo>
                  <a:pt x="542" y="929"/>
                  <a:pt x="542" y="929"/>
                  <a:pt x="542" y="929"/>
                </a:cubicBezTo>
                <a:cubicBezTo>
                  <a:pt x="512" y="993"/>
                  <a:pt x="466" y="1020"/>
                  <a:pt x="437" y="1031"/>
                </a:cubicBezTo>
                <a:cubicBezTo>
                  <a:pt x="461" y="1121"/>
                  <a:pt x="461" y="1121"/>
                  <a:pt x="461" y="1121"/>
                </a:cubicBezTo>
                <a:cubicBezTo>
                  <a:pt x="558" y="1083"/>
                  <a:pt x="585" y="984"/>
                  <a:pt x="592" y="943"/>
                </a:cubicBezTo>
                <a:close/>
                <a:moveTo>
                  <a:pt x="559" y="700"/>
                </a:moveTo>
                <a:cubicBezTo>
                  <a:pt x="523" y="737"/>
                  <a:pt x="523" y="737"/>
                  <a:pt x="523" y="737"/>
                </a:cubicBezTo>
                <a:cubicBezTo>
                  <a:pt x="563" y="795"/>
                  <a:pt x="564" y="848"/>
                  <a:pt x="559" y="879"/>
                </a:cubicBezTo>
                <a:cubicBezTo>
                  <a:pt x="559" y="879"/>
                  <a:pt x="649" y="903"/>
                  <a:pt x="649" y="903"/>
                </a:cubicBezTo>
                <a:cubicBezTo>
                  <a:pt x="656" y="859"/>
                  <a:pt x="647" y="816"/>
                  <a:pt x="623" y="775"/>
                </a:cubicBezTo>
                <a:cubicBezTo>
                  <a:pt x="604" y="742"/>
                  <a:pt x="577" y="714"/>
                  <a:pt x="559" y="700"/>
                </a:cubicBezTo>
                <a:close/>
                <a:moveTo>
                  <a:pt x="334" y="607"/>
                </a:moveTo>
                <a:cubicBezTo>
                  <a:pt x="347" y="657"/>
                  <a:pt x="347" y="657"/>
                  <a:pt x="347" y="657"/>
                </a:cubicBezTo>
                <a:cubicBezTo>
                  <a:pt x="353" y="657"/>
                  <a:pt x="359" y="656"/>
                  <a:pt x="365" y="656"/>
                </a:cubicBezTo>
                <a:cubicBezTo>
                  <a:pt x="426" y="656"/>
                  <a:pt x="466" y="680"/>
                  <a:pt x="488" y="698"/>
                </a:cubicBezTo>
                <a:cubicBezTo>
                  <a:pt x="554" y="631"/>
                  <a:pt x="554" y="631"/>
                  <a:pt x="554" y="631"/>
                </a:cubicBezTo>
                <a:cubicBezTo>
                  <a:pt x="519" y="603"/>
                  <a:pt x="477" y="589"/>
                  <a:pt x="430" y="589"/>
                </a:cubicBezTo>
                <a:cubicBezTo>
                  <a:pt x="390" y="589"/>
                  <a:pt x="355" y="599"/>
                  <a:pt x="334" y="607"/>
                </a:cubicBezTo>
                <a:close/>
                <a:moveTo>
                  <a:pt x="140" y="756"/>
                </a:moveTo>
                <a:cubicBezTo>
                  <a:pt x="190" y="770"/>
                  <a:pt x="190" y="770"/>
                  <a:pt x="190" y="770"/>
                </a:cubicBezTo>
                <a:cubicBezTo>
                  <a:pt x="220" y="706"/>
                  <a:pt x="266" y="679"/>
                  <a:pt x="296" y="668"/>
                </a:cubicBezTo>
                <a:cubicBezTo>
                  <a:pt x="271" y="578"/>
                  <a:pt x="271" y="578"/>
                  <a:pt x="271" y="578"/>
                </a:cubicBezTo>
                <a:cubicBezTo>
                  <a:pt x="175" y="616"/>
                  <a:pt x="147" y="715"/>
                  <a:pt x="140" y="756"/>
                </a:cubicBezTo>
                <a:close/>
                <a:moveTo>
                  <a:pt x="172" y="998"/>
                </a:moveTo>
                <a:cubicBezTo>
                  <a:pt x="209" y="962"/>
                  <a:pt x="209" y="962"/>
                  <a:pt x="209" y="962"/>
                </a:cubicBezTo>
                <a:cubicBezTo>
                  <a:pt x="169" y="904"/>
                  <a:pt x="168" y="851"/>
                  <a:pt x="173" y="820"/>
                </a:cubicBezTo>
                <a:cubicBezTo>
                  <a:pt x="83" y="796"/>
                  <a:pt x="83" y="796"/>
                  <a:pt x="83" y="796"/>
                </a:cubicBezTo>
                <a:cubicBezTo>
                  <a:pt x="69" y="899"/>
                  <a:pt x="140" y="972"/>
                  <a:pt x="172" y="998"/>
                </a:cubicBezTo>
                <a:close/>
                <a:moveTo>
                  <a:pt x="378" y="1152"/>
                </a:moveTo>
                <a:cubicBezTo>
                  <a:pt x="357" y="1157"/>
                  <a:pt x="331" y="1161"/>
                  <a:pt x="302" y="1161"/>
                </a:cubicBezTo>
                <a:cubicBezTo>
                  <a:pt x="293" y="1161"/>
                  <a:pt x="283" y="1161"/>
                  <a:pt x="274" y="1160"/>
                </a:cubicBezTo>
                <a:cubicBezTo>
                  <a:pt x="256" y="1208"/>
                  <a:pt x="220" y="1262"/>
                  <a:pt x="194" y="1300"/>
                </a:cubicBezTo>
                <a:cubicBezTo>
                  <a:pt x="198" y="1298"/>
                  <a:pt x="215" y="1288"/>
                  <a:pt x="218" y="1286"/>
                </a:cubicBezTo>
                <a:cubicBezTo>
                  <a:pt x="222" y="1284"/>
                  <a:pt x="225" y="1282"/>
                  <a:pt x="228" y="1281"/>
                </a:cubicBezTo>
                <a:cubicBezTo>
                  <a:pt x="234" y="1276"/>
                  <a:pt x="238" y="1274"/>
                  <a:pt x="240" y="1273"/>
                </a:cubicBezTo>
                <a:cubicBezTo>
                  <a:pt x="245" y="1269"/>
                  <a:pt x="251" y="1269"/>
                  <a:pt x="256" y="1269"/>
                </a:cubicBezTo>
                <a:cubicBezTo>
                  <a:pt x="263" y="1270"/>
                  <a:pt x="263" y="1270"/>
                  <a:pt x="263" y="1270"/>
                </a:cubicBezTo>
                <a:cubicBezTo>
                  <a:pt x="273" y="1273"/>
                  <a:pt x="276" y="1280"/>
                  <a:pt x="279" y="1285"/>
                </a:cubicBezTo>
                <a:cubicBezTo>
                  <a:pt x="280" y="1288"/>
                  <a:pt x="280" y="1288"/>
                  <a:pt x="280" y="1288"/>
                </a:cubicBezTo>
                <a:cubicBezTo>
                  <a:pt x="280" y="1289"/>
                  <a:pt x="280" y="1290"/>
                  <a:pt x="281" y="1291"/>
                </a:cubicBezTo>
                <a:cubicBezTo>
                  <a:pt x="283" y="1299"/>
                  <a:pt x="285" y="1327"/>
                  <a:pt x="286" y="1351"/>
                </a:cubicBezTo>
                <a:cubicBezTo>
                  <a:pt x="288" y="1349"/>
                  <a:pt x="293" y="1338"/>
                  <a:pt x="294" y="1336"/>
                </a:cubicBezTo>
                <a:cubicBezTo>
                  <a:pt x="318" y="1299"/>
                  <a:pt x="337" y="1262"/>
                  <a:pt x="352" y="1225"/>
                </a:cubicBezTo>
                <a:cubicBezTo>
                  <a:pt x="357" y="1212"/>
                  <a:pt x="369" y="1179"/>
                  <a:pt x="378" y="1152"/>
                </a:cubicBezTo>
                <a:close/>
                <a:moveTo>
                  <a:pt x="398" y="1092"/>
                </a:moveTo>
                <a:cubicBezTo>
                  <a:pt x="385" y="1042"/>
                  <a:pt x="385" y="1042"/>
                  <a:pt x="385" y="1042"/>
                </a:cubicBezTo>
                <a:cubicBezTo>
                  <a:pt x="379" y="1042"/>
                  <a:pt x="373" y="1043"/>
                  <a:pt x="367" y="1043"/>
                </a:cubicBezTo>
                <a:cubicBezTo>
                  <a:pt x="306" y="1043"/>
                  <a:pt x="266" y="1019"/>
                  <a:pt x="244" y="1002"/>
                </a:cubicBezTo>
                <a:cubicBezTo>
                  <a:pt x="178" y="1068"/>
                  <a:pt x="178" y="1068"/>
                  <a:pt x="178" y="1068"/>
                </a:cubicBezTo>
                <a:cubicBezTo>
                  <a:pt x="214" y="1096"/>
                  <a:pt x="255" y="1110"/>
                  <a:pt x="302" y="1110"/>
                </a:cubicBezTo>
                <a:cubicBezTo>
                  <a:pt x="343" y="1110"/>
                  <a:pt x="377" y="1100"/>
                  <a:pt x="398" y="1092"/>
                </a:cubicBezTo>
                <a:close/>
                <a:moveTo>
                  <a:pt x="402" y="988"/>
                </a:moveTo>
                <a:cubicBezTo>
                  <a:pt x="405" y="988"/>
                  <a:pt x="470" y="978"/>
                  <a:pt x="503" y="889"/>
                </a:cubicBezTo>
                <a:cubicBezTo>
                  <a:pt x="503" y="889"/>
                  <a:pt x="504" y="889"/>
                  <a:pt x="504" y="888"/>
                </a:cubicBezTo>
                <a:cubicBezTo>
                  <a:pt x="504" y="888"/>
                  <a:pt x="504" y="888"/>
                  <a:pt x="504" y="888"/>
                </a:cubicBezTo>
                <a:cubicBezTo>
                  <a:pt x="505" y="885"/>
                  <a:pt x="529" y="823"/>
                  <a:pt x="469" y="750"/>
                </a:cubicBezTo>
                <a:cubicBezTo>
                  <a:pt x="469" y="750"/>
                  <a:pt x="469" y="750"/>
                  <a:pt x="469" y="750"/>
                </a:cubicBezTo>
                <a:cubicBezTo>
                  <a:pt x="469" y="750"/>
                  <a:pt x="468" y="750"/>
                  <a:pt x="468" y="749"/>
                </a:cubicBezTo>
                <a:cubicBezTo>
                  <a:pt x="467" y="748"/>
                  <a:pt x="435" y="708"/>
                  <a:pt x="365" y="708"/>
                </a:cubicBezTo>
                <a:cubicBezTo>
                  <a:pt x="355" y="708"/>
                  <a:pt x="343" y="709"/>
                  <a:pt x="332" y="711"/>
                </a:cubicBezTo>
                <a:cubicBezTo>
                  <a:pt x="331" y="711"/>
                  <a:pt x="331" y="711"/>
                  <a:pt x="331" y="711"/>
                </a:cubicBezTo>
                <a:cubicBezTo>
                  <a:pt x="331" y="711"/>
                  <a:pt x="331" y="711"/>
                  <a:pt x="330" y="711"/>
                </a:cubicBezTo>
                <a:cubicBezTo>
                  <a:pt x="328" y="712"/>
                  <a:pt x="262" y="721"/>
                  <a:pt x="229" y="810"/>
                </a:cubicBezTo>
                <a:cubicBezTo>
                  <a:pt x="229" y="810"/>
                  <a:pt x="229" y="810"/>
                  <a:pt x="229" y="811"/>
                </a:cubicBezTo>
                <a:cubicBezTo>
                  <a:pt x="229" y="811"/>
                  <a:pt x="229" y="811"/>
                  <a:pt x="228" y="811"/>
                </a:cubicBezTo>
                <a:cubicBezTo>
                  <a:pt x="227" y="814"/>
                  <a:pt x="203" y="876"/>
                  <a:pt x="263" y="949"/>
                </a:cubicBezTo>
                <a:cubicBezTo>
                  <a:pt x="264" y="949"/>
                  <a:pt x="264" y="949"/>
                  <a:pt x="264" y="949"/>
                </a:cubicBezTo>
                <a:cubicBezTo>
                  <a:pt x="264" y="949"/>
                  <a:pt x="264" y="949"/>
                  <a:pt x="264" y="950"/>
                </a:cubicBezTo>
                <a:cubicBezTo>
                  <a:pt x="265" y="951"/>
                  <a:pt x="298" y="991"/>
                  <a:pt x="367" y="991"/>
                </a:cubicBezTo>
                <a:cubicBezTo>
                  <a:pt x="378" y="991"/>
                  <a:pt x="389" y="990"/>
                  <a:pt x="401" y="988"/>
                </a:cubicBezTo>
                <a:cubicBezTo>
                  <a:pt x="401" y="988"/>
                  <a:pt x="401" y="988"/>
                  <a:pt x="401" y="988"/>
                </a:cubicBezTo>
                <a:cubicBezTo>
                  <a:pt x="401" y="988"/>
                  <a:pt x="402" y="988"/>
                  <a:pt x="402" y="988"/>
                </a:cubicBezTo>
                <a:close/>
                <a:moveTo>
                  <a:pt x="577" y="1302"/>
                </a:moveTo>
                <a:cubicBezTo>
                  <a:pt x="557" y="1281"/>
                  <a:pt x="531" y="1245"/>
                  <a:pt x="523" y="1232"/>
                </a:cubicBezTo>
                <a:cubicBezTo>
                  <a:pt x="510" y="1207"/>
                  <a:pt x="506" y="1201"/>
                  <a:pt x="492" y="1165"/>
                </a:cubicBezTo>
                <a:cubicBezTo>
                  <a:pt x="479" y="1170"/>
                  <a:pt x="465" y="1176"/>
                  <a:pt x="450" y="1179"/>
                </a:cubicBezTo>
                <a:cubicBezTo>
                  <a:pt x="448" y="1180"/>
                  <a:pt x="446" y="1180"/>
                  <a:pt x="444" y="1180"/>
                </a:cubicBezTo>
                <a:cubicBezTo>
                  <a:pt x="438" y="1180"/>
                  <a:pt x="432" y="1178"/>
                  <a:pt x="427" y="1174"/>
                </a:cubicBezTo>
                <a:cubicBezTo>
                  <a:pt x="421" y="1193"/>
                  <a:pt x="414" y="1212"/>
                  <a:pt x="410" y="1222"/>
                </a:cubicBezTo>
                <a:cubicBezTo>
                  <a:pt x="427" y="1262"/>
                  <a:pt x="448" y="1307"/>
                  <a:pt x="470" y="1336"/>
                </a:cubicBezTo>
                <a:cubicBezTo>
                  <a:pt x="471" y="1337"/>
                  <a:pt x="477" y="1347"/>
                  <a:pt x="478" y="1348"/>
                </a:cubicBezTo>
                <a:cubicBezTo>
                  <a:pt x="477" y="1317"/>
                  <a:pt x="480" y="1298"/>
                  <a:pt x="482" y="1291"/>
                </a:cubicBezTo>
                <a:cubicBezTo>
                  <a:pt x="483" y="1290"/>
                  <a:pt x="483" y="1289"/>
                  <a:pt x="483" y="1288"/>
                </a:cubicBezTo>
                <a:cubicBezTo>
                  <a:pt x="483" y="1287"/>
                  <a:pt x="483" y="1287"/>
                  <a:pt x="483" y="1287"/>
                </a:cubicBezTo>
                <a:cubicBezTo>
                  <a:pt x="484" y="1285"/>
                  <a:pt x="484" y="1285"/>
                  <a:pt x="484" y="1285"/>
                </a:cubicBezTo>
                <a:cubicBezTo>
                  <a:pt x="487" y="1279"/>
                  <a:pt x="492" y="1273"/>
                  <a:pt x="498" y="1270"/>
                </a:cubicBezTo>
                <a:cubicBezTo>
                  <a:pt x="500" y="1270"/>
                  <a:pt x="500" y="1270"/>
                  <a:pt x="500" y="1270"/>
                </a:cubicBezTo>
                <a:cubicBezTo>
                  <a:pt x="508" y="1267"/>
                  <a:pt x="517" y="1270"/>
                  <a:pt x="521" y="1272"/>
                </a:cubicBezTo>
                <a:cubicBezTo>
                  <a:pt x="522" y="1272"/>
                  <a:pt x="527" y="1275"/>
                  <a:pt x="535" y="1281"/>
                </a:cubicBezTo>
                <a:cubicBezTo>
                  <a:pt x="538" y="1282"/>
                  <a:pt x="542" y="1284"/>
                  <a:pt x="545" y="1286"/>
                </a:cubicBezTo>
                <a:cubicBezTo>
                  <a:pt x="549" y="1288"/>
                  <a:pt x="573" y="1300"/>
                  <a:pt x="577" y="1302"/>
                </a:cubicBezTo>
                <a:close/>
                <a:moveTo>
                  <a:pt x="1159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28" y="0"/>
                  <a:pt x="192" y="36"/>
                  <a:pt x="192" y="79"/>
                </a:cubicBezTo>
                <a:cubicBezTo>
                  <a:pt x="192" y="150"/>
                  <a:pt x="192" y="463"/>
                  <a:pt x="192" y="463"/>
                </a:cubicBezTo>
                <a:cubicBezTo>
                  <a:pt x="192" y="478"/>
                  <a:pt x="204" y="489"/>
                  <a:pt x="218" y="489"/>
                </a:cubicBezTo>
                <a:cubicBezTo>
                  <a:pt x="232" y="489"/>
                  <a:pt x="244" y="478"/>
                  <a:pt x="244" y="463"/>
                </a:cubicBezTo>
                <a:cubicBezTo>
                  <a:pt x="244" y="463"/>
                  <a:pt x="244" y="81"/>
                  <a:pt x="244" y="79"/>
                </a:cubicBezTo>
                <a:cubicBezTo>
                  <a:pt x="244" y="66"/>
                  <a:pt x="257" y="53"/>
                  <a:pt x="274" y="53"/>
                </a:cubicBezTo>
                <a:cubicBezTo>
                  <a:pt x="279" y="53"/>
                  <a:pt x="310" y="53"/>
                  <a:pt x="357" y="53"/>
                </a:cubicBezTo>
                <a:cubicBezTo>
                  <a:pt x="357" y="462"/>
                  <a:pt x="357" y="462"/>
                  <a:pt x="357" y="462"/>
                </a:cubicBezTo>
                <a:cubicBezTo>
                  <a:pt x="357" y="476"/>
                  <a:pt x="369" y="488"/>
                  <a:pt x="383" y="488"/>
                </a:cubicBezTo>
                <a:cubicBezTo>
                  <a:pt x="397" y="488"/>
                  <a:pt x="409" y="476"/>
                  <a:pt x="409" y="462"/>
                </a:cubicBezTo>
                <a:cubicBezTo>
                  <a:pt x="409" y="53"/>
                  <a:pt x="409" y="53"/>
                  <a:pt x="409" y="53"/>
                </a:cubicBezTo>
                <a:cubicBezTo>
                  <a:pt x="657" y="53"/>
                  <a:pt x="1159" y="53"/>
                  <a:pt x="1159" y="53"/>
                </a:cubicBezTo>
                <a:cubicBezTo>
                  <a:pt x="1175" y="53"/>
                  <a:pt x="1188" y="66"/>
                  <a:pt x="1188" y="79"/>
                </a:cubicBezTo>
                <a:cubicBezTo>
                  <a:pt x="1188" y="167"/>
                  <a:pt x="1188" y="167"/>
                  <a:pt x="1188" y="167"/>
                </a:cubicBezTo>
                <a:cubicBezTo>
                  <a:pt x="1188" y="184"/>
                  <a:pt x="1198" y="194"/>
                  <a:pt x="1214" y="194"/>
                </a:cubicBezTo>
                <a:cubicBezTo>
                  <a:pt x="1227" y="194"/>
                  <a:pt x="1240" y="184"/>
                  <a:pt x="1240" y="167"/>
                </a:cubicBezTo>
                <a:cubicBezTo>
                  <a:pt x="1240" y="79"/>
                  <a:pt x="1240" y="79"/>
                  <a:pt x="1240" y="79"/>
                </a:cubicBezTo>
                <a:cubicBezTo>
                  <a:pt x="1240" y="36"/>
                  <a:pt x="1204" y="0"/>
                  <a:pt x="1159" y="0"/>
                </a:cubicBezTo>
                <a:close/>
                <a:moveTo>
                  <a:pt x="1214" y="243"/>
                </a:moveTo>
                <a:cubicBezTo>
                  <a:pt x="1198" y="243"/>
                  <a:pt x="1188" y="256"/>
                  <a:pt x="1188" y="269"/>
                </a:cubicBezTo>
                <a:cubicBezTo>
                  <a:pt x="1188" y="1160"/>
                  <a:pt x="1188" y="1160"/>
                  <a:pt x="1188" y="1160"/>
                </a:cubicBezTo>
                <a:cubicBezTo>
                  <a:pt x="1188" y="1176"/>
                  <a:pt x="1175" y="1189"/>
                  <a:pt x="1159" y="1189"/>
                </a:cubicBezTo>
                <a:cubicBezTo>
                  <a:pt x="1071" y="1189"/>
                  <a:pt x="1004" y="1189"/>
                  <a:pt x="947" y="1189"/>
                </a:cubicBezTo>
                <a:cubicBezTo>
                  <a:pt x="844" y="1189"/>
                  <a:pt x="777" y="1189"/>
                  <a:pt x="694" y="1189"/>
                </a:cubicBezTo>
                <a:cubicBezTo>
                  <a:pt x="677" y="1189"/>
                  <a:pt x="667" y="1189"/>
                  <a:pt x="667" y="1189"/>
                </a:cubicBezTo>
                <a:cubicBezTo>
                  <a:pt x="653" y="1189"/>
                  <a:pt x="641" y="1201"/>
                  <a:pt x="641" y="1216"/>
                </a:cubicBezTo>
                <a:cubicBezTo>
                  <a:pt x="641" y="1230"/>
                  <a:pt x="653" y="1242"/>
                  <a:pt x="667" y="1242"/>
                </a:cubicBezTo>
                <a:cubicBezTo>
                  <a:pt x="667" y="1242"/>
                  <a:pt x="687" y="1242"/>
                  <a:pt x="717" y="1242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891" y="1242"/>
                  <a:pt x="997" y="1242"/>
                  <a:pt x="1063" y="1242"/>
                </a:cubicBezTo>
                <a:cubicBezTo>
                  <a:pt x="1063" y="1242"/>
                  <a:pt x="1063" y="1242"/>
                  <a:pt x="1063" y="1242"/>
                </a:cubicBezTo>
                <a:cubicBezTo>
                  <a:pt x="1124" y="1242"/>
                  <a:pt x="1149" y="1242"/>
                  <a:pt x="1159" y="1242"/>
                </a:cubicBezTo>
                <a:cubicBezTo>
                  <a:pt x="1204" y="1242"/>
                  <a:pt x="1240" y="1206"/>
                  <a:pt x="1240" y="1160"/>
                </a:cubicBezTo>
                <a:cubicBezTo>
                  <a:pt x="1240" y="269"/>
                  <a:pt x="1240" y="269"/>
                  <a:pt x="1240" y="269"/>
                </a:cubicBezTo>
                <a:cubicBezTo>
                  <a:pt x="1240" y="256"/>
                  <a:pt x="1227" y="243"/>
                  <a:pt x="1214" y="2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744884F-8F62-677F-688C-322BE1E30B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8200" y="1578299"/>
            <a:ext cx="583187" cy="612387"/>
          </a:xfrm>
          <a:custGeom>
            <a:avLst/>
            <a:gdLst>
              <a:gd name="T0" fmla="*/ 2147483646 w 304"/>
              <a:gd name="T1" fmla="*/ 2147483646 h 320"/>
              <a:gd name="T2" fmla="*/ 2147483646 w 304"/>
              <a:gd name="T3" fmla="*/ 2147483646 h 320"/>
              <a:gd name="T4" fmla="*/ 2147483646 w 304"/>
              <a:gd name="T5" fmla="*/ 2147483646 h 320"/>
              <a:gd name="T6" fmla="*/ 2147483646 w 304"/>
              <a:gd name="T7" fmla="*/ 2147483646 h 320"/>
              <a:gd name="T8" fmla="*/ 2147483646 w 304"/>
              <a:gd name="T9" fmla="*/ 2147483646 h 320"/>
              <a:gd name="T10" fmla="*/ 2147483646 w 304"/>
              <a:gd name="T11" fmla="*/ 2147483646 h 320"/>
              <a:gd name="T12" fmla="*/ 2147483646 w 304"/>
              <a:gd name="T13" fmla="*/ 2147483646 h 320"/>
              <a:gd name="T14" fmla="*/ 2147483646 w 304"/>
              <a:gd name="T15" fmla="*/ 2147483646 h 320"/>
              <a:gd name="T16" fmla="*/ 2147483646 w 304"/>
              <a:gd name="T17" fmla="*/ 2147483646 h 320"/>
              <a:gd name="T18" fmla="*/ 2147483646 w 304"/>
              <a:gd name="T19" fmla="*/ 2147483646 h 320"/>
              <a:gd name="T20" fmla="*/ 2147483646 w 304"/>
              <a:gd name="T21" fmla="*/ 2147483646 h 320"/>
              <a:gd name="T22" fmla="*/ 2147483646 w 304"/>
              <a:gd name="T23" fmla="*/ 2147483646 h 320"/>
              <a:gd name="T24" fmla="*/ 0 w 304"/>
              <a:gd name="T25" fmla="*/ 2147483646 h 320"/>
              <a:gd name="T26" fmla="*/ 0 w 304"/>
              <a:gd name="T27" fmla="*/ 2147483646 h 320"/>
              <a:gd name="T28" fmla="*/ 2147483646 w 304"/>
              <a:gd name="T29" fmla="*/ 2147483646 h 320"/>
              <a:gd name="T30" fmla="*/ 2147483646 w 304"/>
              <a:gd name="T31" fmla="*/ 2147483646 h 320"/>
              <a:gd name="T32" fmla="*/ 2147483646 w 304"/>
              <a:gd name="T33" fmla="*/ 2147483646 h 320"/>
              <a:gd name="T34" fmla="*/ 2147483646 w 304"/>
              <a:gd name="T35" fmla="*/ 2147483646 h 320"/>
              <a:gd name="T36" fmla="*/ 2147483646 w 304"/>
              <a:gd name="T37" fmla="*/ 2147483646 h 320"/>
              <a:gd name="T38" fmla="*/ 2147483646 w 304"/>
              <a:gd name="T39" fmla="*/ 2147483646 h 320"/>
              <a:gd name="T40" fmla="*/ 2147483646 w 304"/>
              <a:gd name="T41" fmla="*/ 2147483646 h 320"/>
              <a:gd name="T42" fmla="*/ 2147483646 w 304"/>
              <a:gd name="T43" fmla="*/ 2147483646 h 320"/>
              <a:gd name="T44" fmla="*/ 2147483646 w 304"/>
              <a:gd name="T45" fmla="*/ 2147483646 h 320"/>
              <a:gd name="T46" fmla="*/ 2147483646 w 304"/>
              <a:gd name="T47" fmla="*/ 2147483646 h 320"/>
              <a:gd name="T48" fmla="*/ 2147483646 w 304"/>
              <a:gd name="T49" fmla="*/ 2147483646 h 320"/>
              <a:gd name="T50" fmla="*/ 2147483646 w 304"/>
              <a:gd name="T51" fmla="*/ 2147483646 h 320"/>
              <a:gd name="T52" fmla="*/ 2147483646 w 304"/>
              <a:gd name="T53" fmla="*/ 2147483646 h 320"/>
              <a:gd name="T54" fmla="*/ 2147483646 w 304"/>
              <a:gd name="T55" fmla="*/ 2147483646 h 320"/>
              <a:gd name="T56" fmla="*/ 2147483646 w 304"/>
              <a:gd name="T57" fmla="*/ 2147483646 h 320"/>
              <a:gd name="T58" fmla="*/ 2147483646 w 304"/>
              <a:gd name="T59" fmla="*/ 2147483646 h 320"/>
              <a:gd name="T60" fmla="*/ 2147483646 w 304"/>
              <a:gd name="T61" fmla="*/ 2147483646 h 320"/>
              <a:gd name="T62" fmla="*/ 2147483646 w 304"/>
              <a:gd name="T63" fmla="*/ 2147483646 h 320"/>
              <a:gd name="T64" fmla="*/ 2147483646 w 304"/>
              <a:gd name="T65" fmla="*/ 2147483646 h 320"/>
              <a:gd name="T66" fmla="*/ 2147483646 w 304"/>
              <a:gd name="T67" fmla="*/ 2147483646 h 320"/>
              <a:gd name="T68" fmla="*/ 2147483646 w 304"/>
              <a:gd name="T69" fmla="*/ 2147483646 h 3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4" h="320">
                <a:moveTo>
                  <a:pt x="287" y="66"/>
                </a:moveTo>
                <a:cubicBezTo>
                  <a:pt x="283" y="66"/>
                  <a:pt x="279" y="69"/>
                  <a:pt x="279" y="74"/>
                </a:cubicBezTo>
                <a:cubicBezTo>
                  <a:pt x="279" y="290"/>
                  <a:pt x="279" y="290"/>
                  <a:pt x="279" y="290"/>
                </a:cubicBezTo>
                <a:cubicBezTo>
                  <a:pt x="279" y="298"/>
                  <a:pt x="273" y="304"/>
                  <a:pt x="265" y="304"/>
                </a:cubicBezTo>
                <a:cubicBezTo>
                  <a:pt x="31" y="304"/>
                  <a:pt x="31" y="304"/>
                  <a:pt x="31" y="304"/>
                </a:cubicBezTo>
                <a:cubicBezTo>
                  <a:pt x="22" y="304"/>
                  <a:pt x="16" y="298"/>
                  <a:pt x="16" y="290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47"/>
                  <a:pt x="22" y="41"/>
                  <a:pt x="31" y="41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9" y="41"/>
                  <a:pt x="243" y="37"/>
                  <a:pt x="243" y="33"/>
                </a:cubicBezTo>
                <a:cubicBezTo>
                  <a:pt x="243" y="28"/>
                  <a:pt x="239" y="25"/>
                  <a:pt x="235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14" y="25"/>
                  <a:pt x="0" y="39"/>
                  <a:pt x="0" y="55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07"/>
                  <a:pt x="14" y="320"/>
                  <a:pt x="31" y="320"/>
                </a:cubicBezTo>
                <a:cubicBezTo>
                  <a:pt x="265" y="320"/>
                  <a:pt x="265" y="320"/>
                  <a:pt x="265" y="320"/>
                </a:cubicBezTo>
                <a:cubicBezTo>
                  <a:pt x="282" y="320"/>
                  <a:pt x="295" y="307"/>
                  <a:pt x="295" y="290"/>
                </a:cubicBezTo>
                <a:cubicBezTo>
                  <a:pt x="295" y="74"/>
                  <a:pt x="295" y="74"/>
                  <a:pt x="295" y="74"/>
                </a:cubicBezTo>
                <a:cubicBezTo>
                  <a:pt x="295" y="69"/>
                  <a:pt x="292" y="66"/>
                  <a:pt x="287" y="66"/>
                </a:cubicBezTo>
                <a:close/>
                <a:moveTo>
                  <a:pt x="299" y="3"/>
                </a:moveTo>
                <a:cubicBezTo>
                  <a:pt x="296" y="0"/>
                  <a:pt x="291" y="1"/>
                  <a:pt x="288" y="4"/>
                </a:cubicBezTo>
                <a:cubicBezTo>
                  <a:pt x="288" y="5"/>
                  <a:pt x="187" y="132"/>
                  <a:pt x="144" y="229"/>
                </a:cubicBezTo>
                <a:cubicBezTo>
                  <a:pt x="124" y="180"/>
                  <a:pt x="95" y="153"/>
                  <a:pt x="94" y="152"/>
                </a:cubicBezTo>
                <a:cubicBezTo>
                  <a:pt x="91" y="149"/>
                  <a:pt x="86" y="150"/>
                  <a:pt x="83" y="153"/>
                </a:cubicBezTo>
                <a:cubicBezTo>
                  <a:pt x="80" y="156"/>
                  <a:pt x="80" y="161"/>
                  <a:pt x="83" y="164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4" y="165"/>
                  <a:pt x="85" y="165"/>
                </a:cubicBezTo>
                <a:cubicBezTo>
                  <a:pt x="91" y="172"/>
                  <a:pt x="120" y="203"/>
                  <a:pt x="136" y="254"/>
                </a:cubicBezTo>
                <a:cubicBezTo>
                  <a:pt x="137" y="257"/>
                  <a:pt x="139" y="260"/>
                  <a:pt x="143" y="260"/>
                </a:cubicBezTo>
                <a:cubicBezTo>
                  <a:pt x="143" y="260"/>
                  <a:pt x="143" y="260"/>
                  <a:pt x="143" y="260"/>
                </a:cubicBezTo>
                <a:cubicBezTo>
                  <a:pt x="147" y="260"/>
                  <a:pt x="150" y="258"/>
                  <a:pt x="151" y="255"/>
                </a:cubicBezTo>
                <a:cubicBezTo>
                  <a:pt x="168" y="208"/>
                  <a:pt x="206" y="147"/>
                  <a:pt x="239" y="99"/>
                </a:cubicBezTo>
                <a:cubicBezTo>
                  <a:pt x="255" y="75"/>
                  <a:pt x="271" y="54"/>
                  <a:pt x="282" y="38"/>
                </a:cubicBezTo>
                <a:cubicBezTo>
                  <a:pt x="294" y="23"/>
                  <a:pt x="301" y="14"/>
                  <a:pt x="301" y="14"/>
                </a:cubicBezTo>
                <a:cubicBezTo>
                  <a:pt x="304" y="11"/>
                  <a:pt x="303" y="6"/>
                  <a:pt x="299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50958DE-ABC2-9F48-1267-A171D9CE46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530" y="5293200"/>
            <a:ext cx="582974" cy="578729"/>
          </a:xfrm>
          <a:custGeom>
            <a:avLst/>
            <a:gdLst>
              <a:gd name="T0" fmla="*/ 2147483646 w 349"/>
              <a:gd name="T1" fmla="*/ 2147483646 h 346"/>
              <a:gd name="T2" fmla="*/ 2147483646 w 349"/>
              <a:gd name="T3" fmla="*/ 2147483646 h 346"/>
              <a:gd name="T4" fmla="*/ 2147483646 w 349"/>
              <a:gd name="T5" fmla="*/ 2147483646 h 346"/>
              <a:gd name="T6" fmla="*/ 2147483646 w 349"/>
              <a:gd name="T7" fmla="*/ 2147483646 h 346"/>
              <a:gd name="T8" fmla="*/ 2147483646 w 349"/>
              <a:gd name="T9" fmla="*/ 2147483646 h 346"/>
              <a:gd name="T10" fmla="*/ 2147483646 w 349"/>
              <a:gd name="T11" fmla="*/ 2147483646 h 346"/>
              <a:gd name="T12" fmla="*/ 2147483646 w 349"/>
              <a:gd name="T13" fmla="*/ 2147483646 h 346"/>
              <a:gd name="T14" fmla="*/ 2147483646 w 349"/>
              <a:gd name="T15" fmla="*/ 2147483646 h 346"/>
              <a:gd name="T16" fmla="*/ 2147483646 w 349"/>
              <a:gd name="T17" fmla="*/ 2147483646 h 346"/>
              <a:gd name="T18" fmla="*/ 2147483646 w 349"/>
              <a:gd name="T19" fmla="*/ 2147483646 h 346"/>
              <a:gd name="T20" fmla="*/ 2147483646 w 349"/>
              <a:gd name="T21" fmla="*/ 2147483646 h 346"/>
              <a:gd name="T22" fmla="*/ 2147483646 w 349"/>
              <a:gd name="T23" fmla="*/ 2147483646 h 346"/>
              <a:gd name="T24" fmla="*/ 2147483646 w 349"/>
              <a:gd name="T25" fmla="*/ 2147483646 h 346"/>
              <a:gd name="T26" fmla="*/ 2147483646 w 349"/>
              <a:gd name="T27" fmla="*/ 2147483646 h 346"/>
              <a:gd name="T28" fmla="*/ 2147483646 w 349"/>
              <a:gd name="T29" fmla="*/ 2147483646 h 346"/>
              <a:gd name="T30" fmla="*/ 2147483646 w 349"/>
              <a:gd name="T31" fmla="*/ 2147483646 h 346"/>
              <a:gd name="T32" fmla="*/ 0 w 349"/>
              <a:gd name="T33" fmla="*/ 2147483646 h 346"/>
              <a:gd name="T34" fmla="*/ 0 w 349"/>
              <a:gd name="T35" fmla="*/ 2147483646 h 346"/>
              <a:gd name="T36" fmla="*/ 2147483646 w 349"/>
              <a:gd name="T37" fmla="*/ 0 h 346"/>
              <a:gd name="T38" fmla="*/ 2147483646 w 349"/>
              <a:gd name="T39" fmla="*/ 0 h 346"/>
              <a:gd name="T40" fmla="*/ 2147483646 w 349"/>
              <a:gd name="T41" fmla="*/ 0 h 346"/>
              <a:gd name="T42" fmla="*/ 2147483646 w 349"/>
              <a:gd name="T43" fmla="*/ 2147483646 h 346"/>
              <a:gd name="T44" fmla="*/ 2147483646 w 349"/>
              <a:gd name="T45" fmla="*/ 2147483646 h 346"/>
              <a:gd name="T46" fmla="*/ 2147483646 w 349"/>
              <a:gd name="T47" fmla="*/ 2147483646 h 346"/>
              <a:gd name="T48" fmla="*/ 2147483646 w 349"/>
              <a:gd name="T49" fmla="*/ 2147483646 h 346"/>
              <a:gd name="T50" fmla="*/ 2147483646 w 349"/>
              <a:gd name="T51" fmla="*/ 2147483646 h 346"/>
              <a:gd name="T52" fmla="*/ 2147483646 w 349"/>
              <a:gd name="T53" fmla="*/ 2147483646 h 346"/>
              <a:gd name="T54" fmla="*/ 2147483646 w 349"/>
              <a:gd name="T55" fmla="*/ 2147483646 h 346"/>
              <a:gd name="T56" fmla="*/ 2147483646 w 349"/>
              <a:gd name="T57" fmla="*/ 2147483646 h 346"/>
              <a:gd name="T58" fmla="*/ 2147483646 w 349"/>
              <a:gd name="T59" fmla="*/ 2147483646 h 346"/>
              <a:gd name="T60" fmla="*/ 2147483646 w 349"/>
              <a:gd name="T61" fmla="*/ 2147483646 h 346"/>
              <a:gd name="T62" fmla="*/ 2147483646 w 349"/>
              <a:gd name="T63" fmla="*/ 2147483646 h 346"/>
              <a:gd name="T64" fmla="*/ 2147483646 w 349"/>
              <a:gd name="T65" fmla="*/ 2147483646 h 346"/>
              <a:gd name="T66" fmla="*/ 2147483646 w 349"/>
              <a:gd name="T67" fmla="*/ 2147483646 h 346"/>
              <a:gd name="T68" fmla="*/ 2147483646 w 349"/>
              <a:gd name="T69" fmla="*/ 2147483646 h 346"/>
              <a:gd name="T70" fmla="*/ 2147483646 w 349"/>
              <a:gd name="T71" fmla="*/ 2147483646 h 346"/>
              <a:gd name="T72" fmla="*/ 2147483646 w 349"/>
              <a:gd name="T73" fmla="*/ 2147483646 h 346"/>
              <a:gd name="T74" fmla="*/ 2147483646 w 349"/>
              <a:gd name="T75" fmla="*/ 2147483646 h 346"/>
              <a:gd name="T76" fmla="*/ 2147483646 w 349"/>
              <a:gd name="T77" fmla="*/ 2147483646 h 346"/>
              <a:gd name="T78" fmla="*/ 2147483646 w 349"/>
              <a:gd name="T79" fmla="*/ 2147483646 h 346"/>
              <a:gd name="T80" fmla="*/ 2147483646 w 349"/>
              <a:gd name="T81" fmla="*/ 2147483646 h 346"/>
              <a:gd name="T82" fmla="*/ 2147483646 w 349"/>
              <a:gd name="T83" fmla="*/ 2147483646 h 346"/>
              <a:gd name="T84" fmla="*/ 2147483646 w 349"/>
              <a:gd name="T85" fmla="*/ 2147483646 h 346"/>
              <a:gd name="T86" fmla="*/ 2147483646 w 349"/>
              <a:gd name="T87" fmla="*/ 2147483646 h 3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9" h="346">
                <a:moveTo>
                  <a:pt x="331" y="44"/>
                </a:moveTo>
                <a:cubicBezTo>
                  <a:pt x="331" y="32"/>
                  <a:pt x="331" y="32"/>
                  <a:pt x="331" y="32"/>
                </a:cubicBezTo>
                <a:cubicBezTo>
                  <a:pt x="331" y="24"/>
                  <a:pt x="324" y="18"/>
                  <a:pt x="316" y="18"/>
                </a:cubicBezTo>
                <a:cubicBezTo>
                  <a:pt x="282" y="18"/>
                  <a:pt x="282" y="18"/>
                  <a:pt x="28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24" y="18"/>
                  <a:pt x="18" y="24"/>
                  <a:pt x="18" y="32"/>
                </a:cubicBezTo>
                <a:cubicBezTo>
                  <a:pt x="18" y="314"/>
                  <a:pt x="18" y="314"/>
                  <a:pt x="18" y="314"/>
                </a:cubicBezTo>
                <a:cubicBezTo>
                  <a:pt x="18" y="322"/>
                  <a:pt x="24" y="328"/>
                  <a:pt x="32" y="328"/>
                </a:cubicBezTo>
                <a:cubicBezTo>
                  <a:pt x="316" y="328"/>
                  <a:pt x="316" y="328"/>
                  <a:pt x="316" y="328"/>
                </a:cubicBezTo>
                <a:cubicBezTo>
                  <a:pt x="324" y="328"/>
                  <a:pt x="331" y="322"/>
                  <a:pt x="331" y="314"/>
                </a:cubicBezTo>
                <a:cubicBezTo>
                  <a:pt x="331" y="77"/>
                  <a:pt x="331" y="77"/>
                  <a:pt x="331" y="77"/>
                </a:cubicBezTo>
                <a:cubicBezTo>
                  <a:pt x="331" y="72"/>
                  <a:pt x="335" y="68"/>
                  <a:pt x="340" y="68"/>
                </a:cubicBezTo>
                <a:cubicBezTo>
                  <a:pt x="345" y="68"/>
                  <a:pt x="349" y="72"/>
                  <a:pt x="349" y="77"/>
                </a:cubicBezTo>
                <a:cubicBezTo>
                  <a:pt x="349" y="314"/>
                  <a:pt x="349" y="314"/>
                  <a:pt x="349" y="314"/>
                </a:cubicBezTo>
                <a:cubicBezTo>
                  <a:pt x="349" y="332"/>
                  <a:pt x="334" y="346"/>
                  <a:pt x="316" y="346"/>
                </a:cubicBezTo>
                <a:cubicBezTo>
                  <a:pt x="32" y="346"/>
                  <a:pt x="32" y="346"/>
                  <a:pt x="32" y="346"/>
                </a:cubicBezTo>
                <a:cubicBezTo>
                  <a:pt x="14" y="346"/>
                  <a:pt x="0" y="332"/>
                  <a:pt x="0" y="31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316" y="0"/>
                  <a:pt x="316" y="0"/>
                  <a:pt x="316" y="0"/>
                </a:cubicBezTo>
                <a:cubicBezTo>
                  <a:pt x="334" y="0"/>
                  <a:pt x="349" y="14"/>
                  <a:pt x="349" y="32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9"/>
                  <a:pt x="345" y="53"/>
                  <a:pt x="340" y="53"/>
                </a:cubicBezTo>
                <a:cubicBezTo>
                  <a:pt x="335" y="53"/>
                  <a:pt x="331" y="49"/>
                  <a:pt x="331" y="44"/>
                </a:cubicBezTo>
                <a:close/>
                <a:moveTo>
                  <a:pt x="58" y="280"/>
                </a:moveTo>
                <a:cubicBezTo>
                  <a:pt x="54" y="283"/>
                  <a:pt x="52" y="288"/>
                  <a:pt x="55" y="293"/>
                </a:cubicBezTo>
                <a:cubicBezTo>
                  <a:pt x="56" y="296"/>
                  <a:pt x="59" y="297"/>
                  <a:pt x="63" y="297"/>
                </a:cubicBezTo>
                <a:cubicBezTo>
                  <a:pt x="64" y="297"/>
                  <a:pt x="66" y="297"/>
                  <a:pt x="67" y="296"/>
                </a:cubicBezTo>
                <a:cubicBezTo>
                  <a:pt x="77" y="290"/>
                  <a:pt x="127" y="241"/>
                  <a:pt x="178" y="189"/>
                </a:cubicBezTo>
                <a:cubicBezTo>
                  <a:pt x="229" y="241"/>
                  <a:pt x="279" y="290"/>
                  <a:pt x="289" y="296"/>
                </a:cubicBezTo>
                <a:cubicBezTo>
                  <a:pt x="291" y="297"/>
                  <a:pt x="292" y="297"/>
                  <a:pt x="294" y="297"/>
                </a:cubicBezTo>
                <a:cubicBezTo>
                  <a:pt x="297" y="297"/>
                  <a:pt x="300" y="296"/>
                  <a:pt x="302" y="293"/>
                </a:cubicBezTo>
                <a:cubicBezTo>
                  <a:pt x="304" y="288"/>
                  <a:pt x="303" y="283"/>
                  <a:pt x="298" y="280"/>
                </a:cubicBezTo>
                <a:cubicBezTo>
                  <a:pt x="290" y="276"/>
                  <a:pt x="244" y="230"/>
                  <a:pt x="191" y="176"/>
                </a:cubicBezTo>
                <a:cubicBezTo>
                  <a:pt x="240" y="126"/>
                  <a:pt x="287" y="78"/>
                  <a:pt x="297" y="67"/>
                </a:cubicBezTo>
                <a:cubicBezTo>
                  <a:pt x="301" y="64"/>
                  <a:pt x="301" y="58"/>
                  <a:pt x="297" y="54"/>
                </a:cubicBezTo>
                <a:cubicBezTo>
                  <a:pt x="293" y="51"/>
                  <a:pt x="288" y="51"/>
                  <a:pt x="284" y="55"/>
                </a:cubicBezTo>
                <a:cubicBezTo>
                  <a:pt x="253" y="87"/>
                  <a:pt x="215" y="126"/>
                  <a:pt x="178" y="164"/>
                </a:cubicBezTo>
                <a:cubicBezTo>
                  <a:pt x="142" y="126"/>
                  <a:pt x="103" y="87"/>
                  <a:pt x="72" y="55"/>
                </a:cubicBezTo>
                <a:cubicBezTo>
                  <a:pt x="69" y="51"/>
                  <a:pt x="63" y="51"/>
                  <a:pt x="59" y="54"/>
                </a:cubicBezTo>
                <a:cubicBezTo>
                  <a:pt x="56" y="58"/>
                  <a:pt x="56" y="64"/>
                  <a:pt x="59" y="67"/>
                </a:cubicBezTo>
                <a:cubicBezTo>
                  <a:pt x="69" y="78"/>
                  <a:pt x="116" y="126"/>
                  <a:pt x="166" y="176"/>
                </a:cubicBezTo>
                <a:cubicBezTo>
                  <a:pt x="112" y="230"/>
                  <a:pt x="66" y="276"/>
                  <a:pt x="58" y="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75D1FF3-C6B8-A290-8555-8683D9DE94EE}"/>
              </a:ext>
            </a:extLst>
          </p:cNvPr>
          <p:cNvSpPr>
            <a:spLocks noChangeAspect="1"/>
          </p:cNvSpPr>
          <p:nvPr/>
        </p:nvSpPr>
        <p:spPr bwMode="auto">
          <a:xfrm>
            <a:off x="839129" y="3210428"/>
            <a:ext cx="581327" cy="578729"/>
          </a:xfrm>
          <a:custGeom>
            <a:avLst/>
            <a:gdLst>
              <a:gd name="T0" fmla="*/ 2147483646 w 379"/>
              <a:gd name="T1" fmla="*/ 2147483646 h 377"/>
              <a:gd name="T2" fmla="*/ 2147483646 w 379"/>
              <a:gd name="T3" fmla="*/ 2147483646 h 377"/>
              <a:gd name="T4" fmla="*/ 2147483646 w 379"/>
              <a:gd name="T5" fmla="*/ 2147483646 h 377"/>
              <a:gd name="T6" fmla="*/ 2147483646 w 379"/>
              <a:gd name="T7" fmla="*/ 0 h 377"/>
              <a:gd name="T8" fmla="*/ 2147483646 w 379"/>
              <a:gd name="T9" fmla="*/ 0 h 377"/>
              <a:gd name="T10" fmla="*/ 0 w 379"/>
              <a:gd name="T11" fmla="*/ 2147483646 h 377"/>
              <a:gd name="T12" fmla="*/ 0 w 379"/>
              <a:gd name="T13" fmla="*/ 2147483646 h 377"/>
              <a:gd name="T14" fmla="*/ 2147483646 w 379"/>
              <a:gd name="T15" fmla="*/ 2147483646 h 377"/>
              <a:gd name="T16" fmla="*/ 2147483646 w 379"/>
              <a:gd name="T17" fmla="*/ 2147483646 h 377"/>
              <a:gd name="T18" fmla="*/ 2147483646 w 379"/>
              <a:gd name="T19" fmla="*/ 2147483646 h 377"/>
              <a:gd name="T20" fmla="*/ 2147483646 w 379"/>
              <a:gd name="T21" fmla="*/ 2147483646 h 377"/>
              <a:gd name="T22" fmla="*/ 2147483646 w 379"/>
              <a:gd name="T23" fmla="*/ 2147483646 h 377"/>
              <a:gd name="T24" fmla="*/ 2147483646 w 379"/>
              <a:gd name="T25" fmla="*/ 2147483646 h 377"/>
              <a:gd name="T26" fmla="*/ 2147483646 w 379"/>
              <a:gd name="T27" fmla="*/ 2147483646 h 377"/>
              <a:gd name="T28" fmla="*/ 2147483646 w 379"/>
              <a:gd name="T29" fmla="*/ 2147483646 h 377"/>
              <a:gd name="T30" fmla="*/ 2147483646 w 379"/>
              <a:gd name="T31" fmla="*/ 2147483646 h 377"/>
              <a:gd name="T32" fmla="*/ 2147483646 w 379"/>
              <a:gd name="T33" fmla="*/ 2147483646 h 377"/>
              <a:gd name="T34" fmla="*/ 2147483646 w 379"/>
              <a:gd name="T35" fmla="*/ 2147483646 h 377"/>
              <a:gd name="T36" fmla="*/ 2147483646 w 379"/>
              <a:gd name="T37" fmla="*/ 2147483646 h 377"/>
              <a:gd name="T38" fmla="*/ 2147483646 w 379"/>
              <a:gd name="T39" fmla="*/ 2147483646 h 377"/>
              <a:gd name="T40" fmla="*/ 2147483646 w 379"/>
              <a:gd name="T41" fmla="*/ 2147483646 h 377"/>
              <a:gd name="T42" fmla="*/ 2147483646 w 379"/>
              <a:gd name="T43" fmla="*/ 2147483646 h 377"/>
              <a:gd name="T44" fmla="*/ 2147483646 w 379"/>
              <a:gd name="T45" fmla="*/ 2147483646 h 377"/>
              <a:gd name="T46" fmla="*/ 2147483646 w 379"/>
              <a:gd name="T47" fmla="*/ 2147483646 h 377"/>
              <a:gd name="T48" fmla="*/ 2147483646 w 379"/>
              <a:gd name="T49" fmla="*/ 2147483646 h 377"/>
              <a:gd name="T50" fmla="*/ 2147483646 w 379"/>
              <a:gd name="T51" fmla="*/ 2147483646 h 377"/>
              <a:gd name="T52" fmla="*/ 2147483646 w 379"/>
              <a:gd name="T53" fmla="*/ 2147483646 h 377"/>
              <a:gd name="T54" fmla="*/ 2147483646 w 379"/>
              <a:gd name="T55" fmla="*/ 2147483646 h 377"/>
              <a:gd name="T56" fmla="*/ 2147483646 w 379"/>
              <a:gd name="T57" fmla="*/ 2147483646 h 377"/>
              <a:gd name="T58" fmla="*/ 2147483646 w 379"/>
              <a:gd name="T59" fmla="*/ 2147483646 h 377"/>
              <a:gd name="T60" fmla="*/ 2147483646 w 379"/>
              <a:gd name="T61" fmla="*/ 2147483646 h 377"/>
              <a:gd name="T62" fmla="*/ 2147483646 w 379"/>
              <a:gd name="T63" fmla="*/ 2147483646 h 377"/>
              <a:gd name="T64" fmla="*/ 2147483646 w 379"/>
              <a:gd name="T65" fmla="*/ 2147483646 h 377"/>
              <a:gd name="T66" fmla="*/ 2147483646 w 379"/>
              <a:gd name="T67" fmla="*/ 2147483646 h 377"/>
              <a:gd name="T68" fmla="*/ 2147483646 w 379"/>
              <a:gd name="T69" fmla="*/ 2147483646 h 377"/>
              <a:gd name="T70" fmla="*/ 2147483646 w 379"/>
              <a:gd name="T71" fmla="*/ 2147483646 h 377"/>
              <a:gd name="T72" fmla="*/ 2147483646 w 379"/>
              <a:gd name="T73" fmla="*/ 2147483646 h 377"/>
              <a:gd name="T74" fmla="*/ 2147483646 w 379"/>
              <a:gd name="T75" fmla="*/ 2147483646 h 377"/>
              <a:gd name="T76" fmla="*/ 2147483646 w 379"/>
              <a:gd name="T77" fmla="*/ 2147483646 h 377"/>
              <a:gd name="T78" fmla="*/ 2147483646 w 379"/>
              <a:gd name="T79" fmla="*/ 2147483646 h 377"/>
              <a:gd name="T80" fmla="*/ 2147483646 w 379"/>
              <a:gd name="T81" fmla="*/ 2147483646 h 377"/>
              <a:gd name="T82" fmla="*/ 2147483646 w 379"/>
              <a:gd name="T83" fmla="*/ 2147483646 h 377"/>
              <a:gd name="T84" fmla="*/ 2147483646 w 379"/>
              <a:gd name="T85" fmla="*/ 2147483646 h 377"/>
              <a:gd name="T86" fmla="*/ 2147483646 w 379"/>
              <a:gd name="T87" fmla="*/ 2147483646 h 377"/>
              <a:gd name="T88" fmla="*/ 2147483646 w 379"/>
              <a:gd name="T89" fmla="*/ 2147483646 h 377"/>
              <a:gd name="T90" fmla="*/ 2147483646 w 379"/>
              <a:gd name="T91" fmla="*/ 2147483646 h 377"/>
              <a:gd name="T92" fmla="*/ 2147483646 w 379"/>
              <a:gd name="T93" fmla="*/ 2147483646 h 377"/>
              <a:gd name="T94" fmla="*/ 2147483646 w 379"/>
              <a:gd name="T95" fmla="*/ 2147483646 h 377"/>
              <a:gd name="T96" fmla="*/ 2147483646 w 379"/>
              <a:gd name="T97" fmla="*/ 2147483646 h 377"/>
              <a:gd name="T98" fmla="*/ 2147483646 w 379"/>
              <a:gd name="T99" fmla="*/ 2147483646 h 377"/>
              <a:gd name="T100" fmla="*/ 2147483646 w 379"/>
              <a:gd name="T101" fmla="*/ 2147483646 h 377"/>
              <a:gd name="T102" fmla="*/ 2147483646 w 379"/>
              <a:gd name="T103" fmla="*/ 2147483646 h 3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79" h="377">
                <a:moveTo>
                  <a:pt x="370" y="41"/>
                </a:moveTo>
                <a:cubicBezTo>
                  <a:pt x="375" y="41"/>
                  <a:pt x="379" y="37"/>
                  <a:pt x="379" y="33"/>
                </a:cubicBezTo>
                <a:cubicBezTo>
                  <a:pt x="379" y="25"/>
                  <a:pt x="379" y="25"/>
                  <a:pt x="379" y="25"/>
                </a:cubicBezTo>
                <a:cubicBezTo>
                  <a:pt x="379" y="12"/>
                  <a:pt x="368" y="0"/>
                  <a:pt x="35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5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50"/>
                  <a:pt x="11" y="262"/>
                  <a:pt x="25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38" y="315"/>
                  <a:pt x="38" y="315"/>
                  <a:pt x="38" y="315"/>
                </a:cubicBezTo>
                <a:cubicBezTo>
                  <a:pt x="38" y="315"/>
                  <a:pt x="32" y="322"/>
                  <a:pt x="40" y="329"/>
                </a:cubicBezTo>
                <a:cubicBezTo>
                  <a:pt x="40" y="329"/>
                  <a:pt x="40" y="329"/>
                  <a:pt x="40" y="329"/>
                </a:cubicBezTo>
                <a:cubicBezTo>
                  <a:pt x="40" y="329"/>
                  <a:pt x="40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50" y="335"/>
                  <a:pt x="54" y="326"/>
                  <a:pt x="54" y="326"/>
                </a:cubicBezTo>
                <a:cubicBezTo>
                  <a:pt x="97" y="262"/>
                  <a:pt x="97" y="262"/>
                  <a:pt x="97" y="262"/>
                </a:cubicBezTo>
                <a:cubicBezTo>
                  <a:pt x="181" y="262"/>
                  <a:pt x="181" y="262"/>
                  <a:pt x="181" y="262"/>
                </a:cubicBezTo>
                <a:cubicBezTo>
                  <a:pt x="181" y="340"/>
                  <a:pt x="181" y="340"/>
                  <a:pt x="181" y="340"/>
                </a:cubicBezTo>
                <a:cubicBezTo>
                  <a:pt x="181" y="340"/>
                  <a:pt x="181" y="340"/>
                  <a:pt x="181" y="340"/>
                </a:cubicBezTo>
                <a:cubicBezTo>
                  <a:pt x="181" y="340"/>
                  <a:pt x="181" y="340"/>
                  <a:pt x="181" y="340"/>
                </a:cubicBezTo>
                <a:cubicBezTo>
                  <a:pt x="123" y="361"/>
                  <a:pt x="123" y="361"/>
                  <a:pt x="123" y="361"/>
                </a:cubicBezTo>
                <a:cubicBezTo>
                  <a:pt x="118" y="363"/>
                  <a:pt x="116" y="367"/>
                  <a:pt x="118" y="372"/>
                </a:cubicBezTo>
                <a:cubicBezTo>
                  <a:pt x="119" y="375"/>
                  <a:pt x="122" y="377"/>
                  <a:pt x="125" y="377"/>
                </a:cubicBezTo>
                <a:cubicBezTo>
                  <a:pt x="126" y="377"/>
                  <a:pt x="127" y="377"/>
                  <a:pt x="128" y="377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250" y="377"/>
                  <a:pt x="250" y="377"/>
                  <a:pt x="250" y="377"/>
                </a:cubicBezTo>
                <a:cubicBezTo>
                  <a:pt x="251" y="377"/>
                  <a:pt x="252" y="377"/>
                  <a:pt x="253" y="377"/>
                </a:cubicBezTo>
                <a:cubicBezTo>
                  <a:pt x="256" y="377"/>
                  <a:pt x="259" y="375"/>
                  <a:pt x="260" y="372"/>
                </a:cubicBezTo>
                <a:cubicBezTo>
                  <a:pt x="262" y="367"/>
                  <a:pt x="260" y="363"/>
                  <a:pt x="255" y="361"/>
                </a:cubicBezTo>
                <a:cubicBezTo>
                  <a:pt x="197" y="340"/>
                  <a:pt x="197" y="340"/>
                  <a:pt x="197" y="340"/>
                </a:cubicBezTo>
                <a:cubicBezTo>
                  <a:pt x="197" y="262"/>
                  <a:pt x="197" y="262"/>
                  <a:pt x="197" y="262"/>
                </a:cubicBezTo>
                <a:cubicBezTo>
                  <a:pt x="354" y="262"/>
                  <a:pt x="354" y="262"/>
                  <a:pt x="354" y="262"/>
                </a:cubicBezTo>
                <a:cubicBezTo>
                  <a:pt x="368" y="262"/>
                  <a:pt x="379" y="250"/>
                  <a:pt x="379" y="237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79" y="60"/>
                  <a:pt x="375" y="57"/>
                  <a:pt x="370" y="57"/>
                </a:cubicBezTo>
                <a:cubicBezTo>
                  <a:pt x="366" y="57"/>
                  <a:pt x="362" y="60"/>
                  <a:pt x="362" y="65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2" y="241"/>
                  <a:pt x="358" y="245"/>
                  <a:pt x="354" y="245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4" y="113"/>
                  <a:pt x="193" y="111"/>
                </a:cubicBezTo>
                <a:cubicBezTo>
                  <a:pt x="191" y="110"/>
                  <a:pt x="188" y="113"/>
                  <a:pt x="188" y="113"/>
                </a:cubicBezTo>
                <a:cubicBezTo>
                  <a:pt x="90" y="245"/>
                  <a:pt x="90" y="245"/>
                  <a:pt x="90" y="245"/>
                </a:cubicBezTo>
                <a:cubicBezTo>
                  <a:pt x="25" y="245"/>
                  <a:pt x="25" y="245"/>
                  <a:pt x="25" y="245"/>
                </a:cubicBezTo>
                <a:cubicBezTo>
                  <a:pt x="20" y="245"/>
                  <a:pt x="16" y="241"/>
                  <a:pt x="16" y="237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1"/>
                  <a:pt x="20" y="17"/>
                  <a:pt x="25" y="17"/>
                </a:cubicBezTo>
                <a:cubicBezTo>
                  <a:pt x="354" y="17"/>
                  <a:pt x="354" y="17"/>
                  <a:pt x="354" y="17"/>
                </a:cubicBezTo>
                <a:cubicBezTo>
                  <a:pt x="358" y="17"/>
                  <a:pt x="362" y="21"/>
                  <a:pt x="362" y="25"/>
                </a:cubicBezTo>
                <a:cubicBezTo>
                  <a:pt x="362" y="33"/>
                  <a:pt x="362" y="33"/>
                  <a:pt x="362" y="33"/>
                </a:cubicBezTo>
                <a:cubicBezTo>
                  <a:pt x="362" y="37"/>
                  <a:pt x="366" y="41"/>
                  <a:pt x="370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ICHE colors">
      <a:dk1>
        <a:srgbClr val="000000"/>
      </a:dk1>
      <a:lt1>
        <a:srgbClr val="FFFFFF"/>
      </a:lt1>
      <a:dk2>
        <a:srgbClr val="7B848A"/>
      </a:dk2>
      <a:lt2>
        <a:srgbClr val="D4D6D7"/>
      </a:lt2>
      <a:accent1>
        <a:srgbClr val="005CA6"/>
      </a:accent1>
      <a:accent2>
        <a:srgbClr val="0098D6"/>
      </a:accent2>
      <a:accent3>
        <a:srgbClr val="0A3A5F"/>
      </a:accent3>
      <a:accent4>
        <a:srgbClr val="FFC000"/>
      </a:accent4>
      <a:accent5>
        <a:srgbClr val="DB1E35"/>
      </a:accent5>
      <a:accent6>
        <a:srgbClr val="009778"/>
      </a:accent6>
      <a:hlink>
        <a:srgbClr val="0098D6"/>
      </a:hlink>
      <a:folHlink>
        <a:srgbClr val="0098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5095FF1-66AE-CB48-9901-50CBD6EB4287}" vid="{6401F4F7-C055-E54F-9537-00705F802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33BBC920E029499C97421D374075C7" ma:contentTypeVersion="23" ma:contentTypeDescription="Create a new document." ma:contentTypeScope="" ma:versionID="f8f1cacb797cbc0f6170cfc8e71f5e8e">
  <xsd:schema xmlns:xsd="http://www.w3.org/2001/XMLSchema" xmlns:xs="http://www.w3.org/2001/XMLSchema" xmlns:p="http://schemas.microsoft.com/office/2006/metadata/properties" xmlns:ns2="5944e006-3d85-46f7-9ca8-aa6cae9b720d" xmlns:ns3="4a7a6723-0240-4cbc-b30d-50ce76889548" targetNamespace="http://schemas.microsoft.com/office/2006/metadata/properties" ma:root="true" ma:fieldsID="d56d0edd684f454f6058a9d2d7f9f12a" ns2:_="" ns3:_="">
    <xsd:import namespace="5944e006-3d85-46f7-9ca8-aa6cae9b720d"/>
    <xsd:import namespace="4a7a6723-0240-4cbc-b30d-50ce76889548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Date_x002f_Time" minOccurs="0"/>
                <xsd:element ref="ns3:MediaServiceObjectDetectorVersions" minOccurs="0"/>
                <xsd:element ref="ns3:MediaServiceSearchProperties" minOccurs="0"/>
                <xsd:element ref="ns3:Descriptionand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4e006-3d85-46f7-9ca8-aa6cae9b720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cb347fe8-9216-4be2-b72e-6c78a14aae2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32e835ba-49ad-4f95-a67e-54df81a263c8}" ma:internalName="TaxCatchAll" ma:showField="CatchAllData" ma:web="5944e006-3d85-46f7-9ca8-aa6cae9b72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a6723-0240-4cbc-b30d-50ce76889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b347fe8-9216-4be2-b72e-6c78a14aa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_x002f_Time" ma:index="26" nillable="true" ma:displayName="Date/Time" ma:format="DateOnly" ma:internalName="Date_x002f_Time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scriptionandPurpose" ma:index="29" nillable="true" ma:displayName="Description and Purpose" ma:description="Describes the purpose or content topic of the video" ma:format="Dropdown" ma:internalName="DescriptionandPurpo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7a6723-0240-4cbc-b30d-50ce76889548">
      <Terms xmlns="http://schemas.microsoft.com/office/infopath/2007/PartnerControls"/>
    </lcf76f155ced4ddcb4097134ff3c332f>
    <TaxCatchAll xmlns="5944e006-3d85-46f7-9ca8-aa6cae9b720d" xsi:nil="true"/>
    <TaxKeywordTaxHTField xmlns="5944e006-3d85-46f7-9ca8-aa6cae9b720d">
      <Terms xmlns="http://schemas.microsoft.com/office/infopath/2007/PartnerControls"/>
    </TaxKeywordTaxHTField>
    <Date_x002f_Time xmlns="4a7a6723-0240-4cbc-b30d-50ce76889548" xsi:nil="true"/>
    <DescriptionandPurpose xmlns="4a7a6723-0240-4cbc-b30d-50ce76889548" xsi:nil="true"/>
  </documentManagement>
</p:properties>
</file>

<file path=customXml/itemProps1.xml><?xml version="1.0" encoding="utf-8"?>
<ds:datastoreItem xmlns:ds="http://schemas.openxmlformats.org/officeDocument/2006/customXml" ds:itemID="{910B0D70-73A1-4B56-BCF8-8705ABEC9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4e006-3d85-46f7-9ca8-aa6cae9b720d"/>
    <ds:schemaRef ds:uri="4a7a6723-0240-4cbc-b30d-50ce768895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67360D-C2E2-442F-9DC5-EA5BA3733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FB32CC-7B26-4057-916E-18ED5842D907}">
  <ds:schemaRefs>
    <ds:schemaRef ds:uri="http://schemas.microsoft.com/office/2006/metadata/properties"/>
    <ds:schemaRef ds:uri="http://schemas.microsoft.com/office/infopath/2007/PartnerControls"/>
    <ds:schemaRef ds:uri="4a7a6723-0240-4cbc-b30d-50ce76889548"/>
    <ds:schemaRef ds:uri="5944e006-3d85-46f7-9ca8-aa6cae9b72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558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Oswald</vt:lpstr>
      <vt:lpstr>Open Sans Condensed Condensed</vt:lpstr>
      <vt:lpstr>.Lucida Grande UI Regular</vt:lpstr>
      <vt:lpstr>Open Sans Light</vt:lpstr>
      <vt:lpstr>Wingdings</vt:lpstr>
      <vt:lpstr>Open Sans</vt:lpstr>
      <vt:lpstr>Oswald Light</vt:lpstr>
      <vt:lpstr>Calibri</vt:lpstr>
      <vt:lpstr>Office Theme</vt:lpstr>
      <vt:lpstr>Save on Tuition with WUE</vt:lpstr>
      <vt:lpstr>CONSIDERING AN OUT-OF-STATE COLLEGE IN THE WEST?</vt:lpstr>
      <vt:lpstr>WHAT IS WUE?</vt:lpstr>
      <vt:lpstr>ELIGIBLE STATES AND TERRITORIES</vt:lpstr>
      <vt:lpstr>HOW MUCH IS WUE TUITION?</vt:lpstr>
      <vt:lpstr>HOW MUCH IS WUE TUITION?</vt:lpstr>
      <vt:lpstr>ACADEMIC YEAR 2024-25 FIGURES</vt:lpstr>
      <vt:lpstr>THE WUE ROADMAP</vt:lpstr>
      <vt:lpstr>THINGS TO KNOW</vt:lpstr>
      <vt:lpstr>WHERE ARE THE WUE SCHOOLS?</vt:lpstr>
      <vt:lpstr>THE WUE SAVINGS FINDER</vt:lpstr>
      <vt:lpstr>DOWNLOAD THE WUE HANDOUT</vt:lpstr>
      <vt:lpstr>PARTICIPATION DISCLOSURES</vt:lpstr>
      <vt:lpstr>QUESTIONS ABOUT WUE?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E. Garcia</dc:creator>
  <cp:lastModifiedBy>Cherie Curtin</cp:lastModifiedBy>
  <cp:revision>17</cp:revision>
  <cp:lastPrinted>2022-11-07T19:50:56Z</cp:lastPrinted>
  <dcterms:created xsi:type="dcterms:W3CDTF">2025-02-21T22:04:33Z</dcterms:created>
  <dcterms:modified xsi:type="dcterms:W3CDTF">2025-09-17T17:48:34Z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0x0101003B33BBC920E029499C97421D374075C7</vt:lpwstr>
  </property>
</Properties>
</file>